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50471-5F51-4629-A7F4-5A6AC6070AFE}" v="179" dt="2020-04-30T00:22:21.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87" d="100"/>
          <a:sy n="187" d="100"/>
        </p:scale>
        <p:origin x="186" y="3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Vernetti" userId="245ddfd9-3d6f-4718-bf38-60e35c41a9e8" providerId="ADAL" clId="{A2350471-5F51-4629-A7F4-5A6AC6070AFE}"/>
    <pc:docChg chg="undo custSel modSld">
      <pc:chgData name="Andrew Vernetti" userId="245ddfd9-3d6f-4718-bf38-60e35c41a9e8" providerId="ADAL" clId="{A2350471-5F51-4629-A7F4-5A6AC6070AFE}" dt="2020-04-30T00:17:12.591" v="73"/>
      <pc:docMkLst>
        <pc:docMk/>
      </pc:docMkLst>
      <pc:sldChg chg="addSp delSp modSp mod addAnim delAnim modAnim">
        <pc:chgData name="Andrew Vernetti" userId="245ddfd9-3d6f-4718-bf38-60e35c41a9e8" providerId="ADAL" clId="{A2350471-5F51-4629-A7F4-5A6AC6070AFE}" dt="2020-04-30T00:15:26.058" v="61"/>
        <pc:sldMkLst>
          <pc:docMk/>
          <pc:sldMk cId="0" sldId="256"/>
        </pc:sldMkLst>
        <pc:picChg chg="add del mod">
          <ac:chgData name="Andrew Vernetti" userId="245ddfd9-3d6f-4718-bf38-60e35c41a9e8" providerId="ADAL" clId="{A2350471-5F51-4629-A7F4-5A6AC6070AFE}" dt="2020-04-30T00:13:48.619" v="60" actId="1076"/>
          <ac:picMkLst>
            <pc:docMk/>
            <pc:sldMk cId="0" sldId="256"/>
            <ac:picMk id="2" creationId="{642ACAAD-4B9C-4B31-B81B-0C1EFED2E9F7}"/>
          </ac:picMkLst>
        </pc:picChg>
        <pc:picChg chg="del">
          <ac:chgData name="Andrew Vernetti" userId="245ddfd9-3d6f-4718-bf38-60e35c41a9e8" providerId="ADAL" clId="{A2350471-5F51-4629-A7F4-5A6AC6070AFE}" dt="2020-04-30T00:08:35.529" v="0" actId="478"/>
          <ac:picMkLst>
            <pc:docMk/>
            <pc:sldMk cId="0" sldId="256"/>
            <ac:picMk id="56" creationId="{00000000-0000-0000-0000-000000000000}"/>
          </ac:picMkLst>
        </pc:picChg>
      </pc:sldChg>
      <pc:sldChg chg="addSp delSp modSp mod modAnim">
        <pc:chgData name="Andrew Vernetti" userId="245ddfd9-3d6f-4718-bf38-60e35c41a9e8" providerId="ADAL" clId="{A2350471-5F51-4629-A7F4-5A6AC6070AFE}" dt="2020-04-30T00:15:54.718" v="62"/>
        <pc:sldMkLst>
          <pc:docMk/>
          <pc:sldMk cId="0" sldId="257"/>
        </pc:sldMkLst>
        <pc:picChg chg="add mod">
          <ac:chgData name="Andrew Vernetti" userId="245ddfd9-3d6f-4718-bf38-60e35c41a9e8" providerId="ADAL" clId="{A2350471-5F51-4629-A7F4-5A6AC6070AFE}" dt="2020-04-30T00:09:47.445" v="17" actId="1076"/>
          <ac:picMkLst>
            <pc:docMk/>
            <pc:sldMk cId="0" sldId="257"/>
            <ac:picMk id="2" creationId="{022AAE23-2123-4068-8557-EA1B96CD69F2}"/>
          </ac:picMkLst>
        </pc:picChg>
        <pc:picChg chg="del">
          <ac:chgData name="Andrew Vernetti" userId="245ddfd9-3d6f-4718-bf38-60e35c41a9e8" providerId="ADAL" clId="{A2350471-5F51-4629-A7F4-5A6AC6070AFE}" dt="2020-04-30T00:08:37.841" v="1" actId="478"/>
          <ac:picMkLst>
            <pc:docMk/>
            <pc:sldMk cId="0" sldId="257"/>
            <ac:picMk id="64" creationId="{00000000-0000-0000-0000-000000000000}"/>
          </ac:picMkLst>
        </pc:picChg>
      </pc:sldChg>
      <pc:sldChg chg="addSp delSp modSp mod modAnim">
        <pc:chgData name="Andrew Vernetti" userId="245ddfd9-3d6f-4718-bf38-60e35c41a9e8" providerId="ADAL" clId="{A2350471-5F51-4629-A7F4-5A6AC6070AFE}" dt="2020-04-30T00:16:05.172" v="63"/>
        <pc:sldMkLst>
          <pc:docMk/>
          <pc:sldMk cId="0" sldId="258"/>
        </pc:sldMkLst>
        <pc:picChg chg="add mod">
          <ac:chgData name="Andrew Vernetti" userId="245ddfd9-3d6f-4718-bf38-60e35c41a9e8" providerId="ADAL" clId="{A2350471-5F51-4629-A7F4-5A6AC6070AFE}" dt="2020-04-30T00:10:01.820" v="20" actId="1076"/>
          <ac:picMkLst>
            <pc:docMk/>
            <pc:sldMk cId="0" sldId="258"/>
            <ac:picMk id="2" creationId="{221AD1D6-1988-4655-985C-E84022BCE2D4}"/>
          </ac:picMkLst>
        </pc:picChg>
        <pc:picChg chg="del">
          <ac:chgData name="Andrew Vernetti" userId="245ddfd9-3d6f-4718-bf38-60e35c41a9e8" providerId="ADAL" clId="{A2350471-5F51-4629-A7F4-5A6AC6070AFE}" dt="2020-04-30T00:08:40.489" v="2" actId="478"/>
          <ac:picMkLst>
            <pc:docMk/>
            <pc:sldMk cId="0" sldId="258"/>
            <ac:picMk id="72" creationId="{00000000-0000-0000-0000-000000000000}"/>
          </ac:picMkLst>
        </pc:picChg>
      </pc:sldChg>
      <pc:sldChg chg="addSp delSp modSp mod modAnim">
        <pc:chgData name="Andrew Vernetti" userId="245ddfd9-3d6f-4718-bf38-60e35c41a9e8" providerId="ADAL" clId="{A2350471-5F51-4629-A7F4-5A6AC6070AFE}" dt="2020-04-30T00:16:15.734" v="64"/>
        <pc:sldMkLst>
          <pc:docMk/>
          <pc:sldMk cId="0" sldId="259"/>
        </pc:sldMkLst>
        <pc:picChg chg="add mod">
          <ac:chgData name="Andrew Vernetti" userId="245ddfd9-3d6f-4718-bf38-60e35c41a9e8" providerId="ADAL" clId="{A2350471-5F51-4629-A7F4-5A6AC6070AFE}" dt="2020-04-30T00:10:16.317" v="23" actId="1076"/>
          <ac:picMkLst>
            <pc:docMk/>
            <pc:sldMk cId="0" sldId="259"/>
            <ac:picMk id="2" creationId="{66A3C8E6-B879-41F1-BCA1-C8C9C4B542E2}"/>
          </ac:picMkLst>
        </pc:picChg>
        <pc:picChg chg="del">
          <ac:chgData name="Andrew Vernetti" userId="245ddfd9-3d6f-4718-bf38-60e35c41a9e8" providerId="ADAL" clId="{A2350471-5F51-4629-A7F4-5A6AC6070AFE}" dt="2020-04-30T00:08:41.986" v="3" actId="478"/>
          <ac:picMkLst>
            <pc:docMk/>
            <pc:sldMk cId="0" sldId="259"/>
            <ac:picMk id="82" creationId="{00000000-0000-0000-0000-000000000000}"/>
          </ac:picMkLst>
        </pc:picChg>
      </pc:sldChg>
      <pc:sldChg chg="addSp delSp modSp mod modAnim">
        <pc:chgData name="Andrew Vernetti" userId="245ddfd9-3d6f-4718-bf38-60e35c41a9e8" providerId="ADAL" clId="{A2350471-5F51-4629-A7F4-5A6AC6070AFE}" dt="2020-04-30T00:16:21.771" v="65"/>
        <pc:sldMkLst>
          <pc:docMk/>
          <pc:sldMk cId="0" sldId="260"/>
        </pc:sldMkLst>
        <pc:picChg chg="add mod">
          <ac:chgData name="Andrew Vernetti" userId="245ddfd9-3d6f-4718-bf38-60e35c41a9e8" providerId="ADAL" clId="{A2350471-5F51-4629-A7F4-5A6AC6070AFE}" dt="2020-04-30T00:10:28.651" v="26" actId="1076"/>
          <ac:picMkLst>
            <pc:docMk/>
            <pc:sldMk cId="0" sldId="260"/>
            <ac:picMk id="2" creationId="{BF79857A-364F-491D-BB09-076C17A555F1}"/>
          </ac:picMkLst>
        </pc:picChg>
        <pc:picChg chg="del">
          <ac:chgData name="Andrew Vernetti" userId="245ddfd9-3d6f-4718-bf38-60e35c41a9e8" providerId="ADAL" clId="{A2350471-5F51-4629-A7F4-5A6AC6070AFE}" dt="2020-04-30T00:08:43.170" v="4" actId="478"/>
          <ac:picMkLst>
            <pc:docMk/>
            <pc:sldMk cId="0" sldId="260"/>
            <ac:picMk id="90" creationId="{00000000-0000-0000-0000-000000000000}"/>
          </ac:picMkLst>
        </pc:picChg>
      </pc:sldChg>
      <pc:sldChg chg="addSp delSp modSp mod modAnim">
        <pc:chgData name="Andrew Vernetti" userId="245ddfd9-3d6f-4718-bf38-60e35c41a9e8" providerId="ADAL" clId="{A2350471-5F51-4629-A7F4-5A6AC6070AFE}" dt="2020-04-30T00:16:28.631" v="66"/>
        <pc:sldMkLst>
          <pc:docMk/>
          <pc:sldMk cId="0" sldId="261"/>
        </pc:sldMkLst>
        <pc:picChg chg="add mod">
          <ac:chgData name="Andrew Vernetti" userId="245ddfd9-3d6f-4718-bf38-60e35c41a9e8" providerId="ADAL" clId="{A2350471-5F51-4629-A7F4-5A6AC6070AFE}" dt="2020-04-30T00:10:40.715" v="29" actId="1076"/>
          <ac:picMkLst>
            <pc:docMk/>
            <pc:sldMk cId="0" sldId="261"/>
            <ac:picMk id="2" creationId="{BFBEEC8E-87A8-42B1-8C2C-C4F208559C7A}"/>
          </ac:picMkLst>
        </pc:picChg>
        <pc:picChg chg="del">
          <ac:chgData name="Andrew Vernetti" userId="245ddfd9-3d6f-4718-bf38-60e35c41a9e8" providerId="ADAL" clId="{A2350471-5F51-4629-A7F4-5A6AC6070AFE}" dt="2020-04-30T00:08:44.468" v="5" actId="478"/>
          <ac:picMkLst>
            <pc:docMk/>
            <pc:sldMk cId="0" sldId="261"/>
            <ac:picMk id="97" creationId="{00000000-0000-0000-0000-000000000000}"/>
          </ac:picMkLst>
        </pc:picChg>
      </pc:sldChg>
      <pc:sldChg chg="addSp delSp modSp mod modAnim">
        <pc:chgData name="Andrew Vernetti" userId="245ddfd9-3d6f-4718-bf38-60e35c41a9e8" providerId="ADAL" clId="{A2350471-5F51-4629-A7F4-5A6AC6070AFE}" dt="2020-04-30T00:16:35.147" v="67"/>
        <pc:sldMkLst>
          <pc:docMk/>
          <pc:sldMk cId="0" sldId="262"/>
        </pc:sldMkLst>
        <pc:picChg chg="add mod">
          <ac:chgData name="Andrew Vernetti" userId="245ddfd9-3d6f-4718-bf38-60e35c41a9e8" providerId="ADAL" clId="{A2350471-5F51-4629-A7F4-5A6AC6070AFE}" dt="2020-04-30T00:10:59.546" v="32" actId="1076"/>
          <ac:picMkLst>
            <pc:docMk/>
            <pc:sldMk cId="0" sldId="262"/>
            <ac:picMk id="2" creationId="{BB21EE41-952C-45C8-9C0C-10470D36B2D3}"/>
          </ac:picMkLst>
        </pc:picChg>
        <pc:picChg chg="del">
          <ac:chgData name="Andrew Vernetti" userId="245ddfd9-3d6f-4718-bf38-60e35c41a9e8" providerId="ADAL" clId="{A2350471-5F51-4629-A7F4-5A6AC6070AFE}" dt="2020-04-30T00:08:46.427" v="6" actId="478"/>
          <ac:picMkLst>
            <pc:docMk/>
            <pc:sldMk cId="0" sldId="262"/>
            <ac:picMk id="108" creationId="{00000000-0000-0000-0000-000000000000}"/>
          </ac:picMkLst>
        </pc:picChg>
      </pc:sldChg>
      <pc:sldChg chg="addSp delSp modSp mod modAnim">
        <pc:chgData name="Andrew Vernetti" userId="245ddfd9-3d6f-4718-bf38-60e35c41a9e8" providerId="ADAL" clId="{A2350471-5F51-4629-A7F4-5A6AC6070AFE}" dt="2020-04-30T00:16:42.206" v="68"/>
        <pc:sldMkLst>
          <pc:docMk/>
          <pc:sldMk cId="0" sldId="263"/>
        </pc:sldMkLst>
        <pc:picChg chg="add mod">
          <ac:chgData name="Andrew Vernetti" userId="245ddfd9-3d6f-4718-bf38-60e35c41a9e8" providerId="ADAL" clId="{A2350471-5F51-4629-A7F4-5A6AC6070AFE}" dt="2020-04-30T00:11:12.566" v="35" actId="1076"/>
          <ac:picMkLst>
            <pc:docMk/>
            <pc:sldMk cId="0" sldId="263"/>
            <ac:picMk id="2" creationId="{DC222BF5-0966-48FD-9A46-631867A5D0DA}"/>
          </ac:picMkLst>
        </pc:picChg>
        <pc:picChg chg="del">
          <ac:chgData name="Andrew Vernetti" userId="245ddfd9-3d6f-4718-bf38-60e35c41a9e8" providerId="ADAL" clId="{A2350471-5F51-4629-A7F4-5A6AC6070AFE}" dt="2020-04-30T00:08:48.971" v="7" actId="478"/>
          <ac:picMkLst>
            <pc:docMk/>
            <pc:sldMk cId="0" sldId="263"/>
            <ac:picMk id="115" creationId="{00000000-0000-0000-0000-000000000000}"/>
          </ac:picMkLst>
        </pc:picChg>
      </pc:sldChg>
      <pc:sldChg chg="addSp delSp modSp mod modAnim">
        <pc:chgData name="Andrew Vernetti" userId="245ddfd9-3d6f-4718-bf38-60e35c41a9e8" providerId="ADAL" clId="{A2350471-5F51-4629-A7F4-5A6AC6070AFE}" dt="2020-04-30T00:16:48.231" v="69"/>
        <pc:sldMkLst>
          <pc:docMk/>
          <pc:sldMk cId="0" sldId="264"/>
        </pc:sldMkLst>
        <pc:picChg chg="add mod">
          <ac:chgData name="Andrew Vernetti" userId="245ddfd9-3d6f-4718-bf38-60e35c41a9e8" providerId="ADAL" clId="{A2350471-5F51-4629-A7F4-5A6AC6070AFE}" dt="2020-04-30T00:11:26.350" v="38" actId="1076"/>
          <ac:picMkLst>
            <pc:docMk/>
            <pc:sldMk cId="0" sldId="264"/>
            <ac:picMk id="2" creationId="{BD4E43D0-C9A4-4DEE-B126-F6FCD4B90832}"/>
          </ac:picMkLst>
        </pc:picChg>
        <pc:picChg chg="del">
          <ac:chgData name="Andrew Vernetti" userId="245ddfd9-3d6f-4718-bf38-60e35c41a9e8" providerId="ADAL" clId="{A2350471-5F51-4629-A7F4-5A6AC6070AFE}" dt="2020-04-30T00:08:50.571" v="8" actId="478"/>
          <ac:picMkLst>
            <pc:docMk/>
            <pc:sldMk cId="0" sldId="264"/>
            <ac:picMk id="122" creationId="{00000000-0000-0000-0000-000000000000}"/>
          </ac:picMkLst>
        </pc:picChg>
      </pc:sldChg>
      <pc:sldChg chg="addSp delSp modSp mod delAnim modAnim">
        <pc:chgData name="Andrew Vernetti" userId="245ddfd9-3d6f-4718-bf38-60e35c41a9e8" providerId="ADAL" clId="{A2350471-5F51-4629-A7F4-5A6AC6070AFE}" dt="2020-04-30T00:16:54.095" v="70"/>
        <pc:sldMkLst>
          <pc:docMk/>
          <pc:sldMk cId="0" sldId="265"/>
        </pc:sldMkLst>
        <pc:picChg chg="add del mod">
          <ac:chgData name="Andrew Vernetti" userId="245ddfd9-3d6f-4718-bf38-60e35c41a9e8" providerId="ADAL" clId="{A2350471-5F51-4629-A7F4-5A6AC6070AFE}" dt="2020-04-30T00:11:47.540" v="43" actId="478"/>
          <ac:picMkLst>
            <pc:docMk/>
            <pc:sldMk cId="0" sldId="265"/>
            <ac:picMk id="2" creationId="{C748DD70-BAD6-44AB-AE4F-91E509D39AB2}"/>
          </ac:picMkLst>
        </pc:picChg>
        <pc:picChg chg="add mod">
          <ac:chgData name="Andrew Vernetti" userId="245ddfd9-3d6f-4718-bf38-60e35c41a9e8" providerId="ADAL" clId="{A2350471-5F51-4629-A7F4-5A6AC6070AFE}" dt="2020-04-30T00:12:08.428" v="45" actId="1076"/>
          <ac:picMkLst>
            <pc:docMk/>
            <pc:sldMk cId="0" sldId="265"/>
            <ac:picMk id="3" creationId="{9E4074BF-4E84-4668-BDE2-E3503057B0D8}"/>
          </ac:picMkLst>
        </pc:picChg>
        <pc:picChg chg="del">
          <ac:chgData name="Andrew Vernetti" userId="245ddfd9-3d6f-4718-bf38-60e35c41a9e8" providerId="ADAL" clId="{A2350471-5F51-4629-A7F4-5A6AC6070AFE}" dt="2020-04-30T00:08:52.472" v="9" actId="478"/>
          <ac:picMkLst>
            <pc:docMk/>
            <pc:sldMk cId="0" sldId="265"/>
            <ac:picMk id="129" creationId="{00000000-0000-0000-0000-000000000000}"/>
          </ac:picMkLst>
        </pc:picChg>
      </pc:sldChg>
      <pc:sldChg chg="addSp delSp modSp mod modAnim">
        <pc:chgData name="Andrew Vernetti" userId="245ddfd9-3d6f-4718-bf38-60e35c41a9e8" providerId="ADAL" clId="{A2350471-5F51-4629-A7F4-5A6AC6070AFE}" dt="2020-04-30T00:17:00.530" v="71"/>
        <pc:sldMkLst>
          <pc:docMk/>
          <pc:sldMk cId="0" sldId="266"/>
        </pc:sldMkLst>
        <pc:picChg chg="add mod">
          <ac:chgData name="Andrew Vernetti" userId="245ddfd9-3d6f-4718-bf38-60e35c41a9e8" providerId="ADAL" clId="{A2350471-5F51-4629-A7F4-5A6AC6070AFE}" dt="2020-04-30T00:12:18.592" v="47" actId="1076"/>
          <ac:picMkLst>
            <pc:docMk/>
            <pc:sldMk cId="0" sldId="266"/>
            <ac:picMk id="2" creationId="{E82D365D-0148-4DA2-93D0-0F1029F62150}"/>
          </ac:picMkLst>
        </pc:picChg>
        <pc:picChg chg="del">
          <ac:chgData name="Andrew Vernetti" userId="245ddfd9-3d6f-4718-bf38-60e35c41a9e8" providerId="ADAL" clId="{A2350471-5F51-4629-A7F4-5A6AC6070AFE}" dt="2020-04-30T00:08:54.223" v="10" actId="478"/>
          <ac:picMkLst>
            <pc:docMk/>
            <pc:sldMk cId="0" sldId="266"/>
            <ac:picMk id="137" creationId="{00000000-0000-0000-0000-000000000000}"/>
          </ac:picMkLst>
        </pc:picChg>
      </pc:sldChg>
      <pc:sldChg chg="addSp delSp modSp mod modAnim">
        <pc:chgData name="Andrew Vernetti" userId="245ddfd9-3d6f-4718-bf38-60e35c41a9e8" providerId="ADAL" clId="{A2350471-5F51-4629-A7F4-5A6AC6070AFE}" dt="2020-04-30T00:17:06.140" v="72"/>
        <pc:sldMkLst>
          <pc:docMk/>
          <pc:sldMk cId="0" sldId="267"/>
        </pc:sldMkLst>
        <pc:picChg chg="add mod">
          <ac:chgData name="Andrew Vernetti" userId="245ddfd9-3d6f-4718-bf38-60e35c41a9e8" providerId="ADAL" clId="{A2350471-5F51-4629-A7F4-5A6AC6070AFE}" dt="2020-04-30T00:12:35.998" v="51" actId="1076"/>
          <ac:picMkLst>
            <pc:docMk/>
            <pc:sldMk cId="0" sldId="267"/>
            <ac:picMk id="2" creationId="{00484C47-F8B1-4338-ADE0-BF6F8EEDB59E}"/>
          </ac:picMkLst>
        </pc:picChg>
        <pc:picChg chg="del">
          <ac:chgData name="Andrew Vernetti" userId="245ddfd9-3d6f-4718-bf38-60e35c41a9e8" providerId="ADAL" clId="{A2350471-5F51-4629-A7F4-5A6AC6070AFE}" dt="2020-04-30T00:08:55.884" v="11" actId="478"/>
          <ac:picMkLst>
            <pc:docMk/>
            <pc:sldMk cId="0" sldId="267"/>
            <ac:picMk id="145" creationId="{00000000-0000-0000-0000-000000000000}"/>
          </ac:picMkLst>
        </pc:picChg>
      </pc:sldChg>
      <pc:sldChg chg="addSp delSp modSp mod modAnim">
        <pc:chgData name="Andrew Vernetti" userId="245ddfd9-3d6f-4718-bf38-60e35c41a9e8" providerId="ADAL" clId="{A2350471-5F51-4629-A7F4-5A6AC6070AFE}" dt="2020-04-30T00:17:12.591" v="73"/>
        <pc:sldMkLst>
          <pc:docMk/>
          <pc:sldMk cId="0" sldId="268"/>
        </pc:sldMkLst>
        <pc:picChg chg="add mod">
          <ac:chgData name="Andrew Vernetti" userId="245ddfd9-3d6f-4718-bf38-60e35c41a9e8" providerId="ADAL" clId="{A2350471-5F51-4629-A7F4-5A6AC6070AFE}" dt="2020-04-30T00:12:45.413" v="54" actId="1076"/>
          <ac:picMkLst>
            <pc:docMk/>
            <pc:sldMk cId="0" sldId="268"/>
            <ac:picMk id="2" creationId="{6385C9C3-96F0-4127-A968-0326EDA54645}"/>
          </ac:picMkLst>
        </pc:picChg>
        <pc:picChg chg="del">
          <ac:chgData name="Andrew Vernetti" userId="245ddfd9-3d6f-4718-bf38-60e35c41a9e8" providerId="ADAL" clId="{A2350471-5F51-4629-A7F4-5A6AC6070AFE}" dt="2020-04-30T00:08:57.287" v="12" actId="478"/>
          <ac:picMkLst>
            <pc:docMk/>
            <pc:sldMk cId="0" sldId="268"/>
            <ac:picMk id="15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open?id=1iJJGCx9hrjwfHpclpaF7qVAHtUCVQuc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drive.google.com/file/d/1-N35CN0BemI9bpgI7PYKLyFtxzRElJxp/view?usp=sharin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accent5"/>
                </a:solidFill>
                <a:hlinkClick r:id="rId3"/>
              </a:rPr>
              <a:t>https://drive.google.com/open?id=1iJJGCx9hrjwfHpclpaF7qVAHtUCVQuce</a:t>
            </a:r>
            <a:endParaRPr>
              <a:solidFill>
                <a:schemeClr val="dk1"/>
              </a:solidFill>
            </a:endParaRPr>
          </a:p>
          <a:p>
            <a:pPr marL="0" lvl="0" indent="0" algn="l" rtl="0">
              <a:spcBef>
                <a:spcPts val="0"/>
              </a:spcBef>
              <a:spcAft>
                <a:spcPts val="0"/>
              </a:spcAft>
              <a:buNone/>
            </a:pPr>
            <a:r>
              <a:rPr lang="en" u="sng">
                <a:solidFill>
                  <a:schemeClr val="accent5"/>
                </a:solidFill>
                <a:hlinkClick r:id="rId4"/>
              </a:rPr>
              <a:t>https://drive.google.com/file/d/1-N35CN0BemI9bpgI7PYKLyFtxzRElJxp/view?usp=sharing</a:t>
            </a:r>
            <a:r>
              <a:rPr lang="en">
                <a:solidFill>
                  <a:schemeClr val="dk1"/>
                </a:solidFill>
              </a:rPr>
              <a:t> - summary</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1150" algn="l" rtl="0">
              <a:lnSpc>
                <a:spcPct val="115000"/>
              </a:lnSpc>
              <a:spcBef>
                <a:spcPts val="0"/>
              </a:spcBef>
              <a:spcAft>
                <a:spcPts val="0"/>
              </a:spcAft>
              <a:buClr>
                <a:srgbClr val="000000"/>
              </a:buClr>
              <a:buSzPts val="1300"/>
              <a:buChar char="●"/>
            </a:pPr>
            <a:r>
              <a:rPr lang="en" sz="1300"/>
              <a:t>Intro - </a:t>
            </a:r>
            <a:r>
              <a:rPr lang="en" sz="1300">
                <a:highlight>
                  <a:srgbClr val="FFFF00"/>
                </a:highlight>
              </a:rPr>
              <a:t>Andy</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Original Goal - </a:t>
            </a:r>
            <a:r>
              <a:rPr lang="en" sz="1300">
                <a:highlight>
                  <a:srgbClr val="FFFF00"/>
                </a:highlight>
              </a:rPr>
              <a:t>Andy</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Explanation of parts - </a:t>
            </a:r>
            <a:r>
              <a:rPr lang="en" sz="1300">
                <a:highlight>
                  <a:srgbClr val="FFFF00"/>
                </a:highlight>
              </a:rPr>
              <a:t>Alex</a:t>
            </a:r>
            <a:endParaRPr sz="1300">
              <a:highlight>
                <a:srgbClr val="FFFF00"/>
              </a:highlight>
            </a:endParaRPr>
          </a:p>
          <a:p>
            <a:pPr marL="914400" lvl="1" indent="-285750" algn="l" rtl="0">
              <a:lnSpc>
                <a:spcPct val="115000"/>
              </a:lnSpc>
              <a:spcBef>
                <a:spcPts val="0"/>
              </a:spcBef>
              <a:spcAft>
                <a:spcPts val="0"/>
              </a:spcAft>
              <a:buClr>
                <a:srgbClr val="000000"/>
              </a:buClr>
              <a:buSzPts val="900"/>
              <a:buChar char="○"/>
            </a:pPr>
            <a:r>
              <a:rPr lang="en" sz="900"/>
              <a:t>ADC, AMP, MBED, Launchpad</a:t>
            </a:r>
            <a:endParaRPr sz="900"/>
          </a:p>
          <a:p>
            <a:pPr marL="914400" lvl="1" indent="-285750" algn="l" rtl="0">
              <a:lnSpc>
                <a:spcPct val="115000"/>
              </a:lnSpc>
              <a:spcBef>
                <a:spcPts val="0"/>
              </a:spcBef>
              <a:spcAft>
                <a:spcPts val="0"/>
              </a:spcAft>
              <a:buClr>
                <a:srgbClr val="000000"/>
              </a:buClr>
              <a:buSzPts val="900"/>
              <a:buChar char="○"/>
            </a:pPr>
            <a:r>
              <a:rPr lang="en" sz="900"/>
              <a:t>Communication Methods</a:t>
            </a:r>
            <a:endParaRPr sz="900"/>
          </a:p>
          <a:p>
            <a:pPr marL="457200" lvl="0" indent="-311150" algn="l" rtl="0">
              <a:lnSpc>
                <a:spcPct val="115000"/>
              </a:lnSpc>
              <a:spcBef>
                <a:spcPts val="0"/>
              </a:spcBef>
              <a:spcAft>
                <a:spcPts val="0"/>
              </a:spcAft>
              <a:buClr>
                <a:srgbClr val="000000"/>
              </a:buClr>
              <a:buSzPts val="1300"/>
              <a:buChar char="●"/>
            </a:pPr>
            <a:r>
              <a:rPr lang="en" sz="1300"/>
              <a:t>System layout - </a:t>
            </a:r>
            <a:r>
              <a:rPr lang="en" sz="1300">
                <a:highlight>
                  <a:srgbClr val="FFFF00"/>
                </a:highlight>
              </a:rPr>
              <a:t>David</a:t>
            </a:r>
            <a:endParaRPr sz="1300"/>
          </a:p>
          <a:p>
            <a:pPr marL="457200" lvl="0" indent="-342900" algn="l" rtl="0">
              <a:lnSpc>
                <a:spcPct val="115000"/>
              </a:lnSpc>
              <a:spcBef>
                <a:spcPts val="0"/>
              </a:spcBef>
              <a:spcAft>
                <a:spcPts val="0"/>
              </a:spcAft>
              <a:buClr>
                <a:srgbClr val="000000"/>
              </a:buClr>
              <a:buSzPts val="1800"/>
              <a:buChar char="●"/>
            </a:pPr>
            <a:r>
              <a:rPr lang="en" sz="1300"/>
              <a:t>Project B.C.</a:t>
            </a:r>
            <a:r>
              <a:rPr lang="en" sz="800"/>
              <a:t>- </a:t>
            </a:r>
            <a:r>
              <a:rPr lang="en" sz="1300">
                <a:highlight>
                  <a:srgbClr val="FFFF00"/>
                </a:highlight>
              </a:rPr>
              <a:t>Connor</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Covid Limitations - Regrouping stuffs - </a:t>
            </a:r>
            <a:r>
              <a:rPr lang="en" sz="1300">
                <a:highlight>
                  <a:srgbClr val="FFFF00"/>
                </a:highlight>
              </a:rPr>
              <a:t>Alex</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New System Layout - </a:t>
            </a:r>
            <a:r>
              <a:rPr lang="en" sz="1300">
                <a:highlight>
                  <a:srgbClr val="FFFF00"/>
                </a:highlight>
              </a:rPr>
              <a:t>David</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Project A.C. - </a:t>
            </a:r>
            <a:r>
              <a:rPr lang="en" sz="1300">
                <a:highlight>
                  <a:srgbClr val="FFFF00"/>
                </a:highlight>
              </a:rPr>
              <a:t>Jack</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Actual System - </a:t>
            </a:r>
            <a:r>
              <a:rPr lang="en" sz="1300">
                <a:highlight>
                  <a:srgbClr val="FFFF00"/>
                </a:highlight>
              </a:rPr>
              <a:t>Jack</a:t>
            </a:r>
            <a:endParaRPr sz="1300">
              <a:highlight>
                <a:srgbClr val="FFFF00"/>
              </a:highlight>
            </a:endParaRPr>
          </a:p>
          <a:p>
            <a:pPr marL="457200" lvl="0" indent="-311150" algn="l" rtl="0">
              <a:lnSpc>
                <a:spcPct val="115000"/>
              </a:lnSpc>
              <a:spcBef>
                <a:spcPts val="0"/>
              </a:spcBef>
              <a:spcAft>
                <a:spcPts val="0"/>
              </a:spcAft>
              <a:buClr>
                <a:srgbClr val="000000"/>
              </a:buClr>
              <a:buSzPts val="1300"/>
              <a:buChar char="●"/>
            </a:pPr>
            <a:r>
              <a:rPr lang="en" sz="1300"/>
              <a:t>What we could do better?</a:t>
            </a:r>
            <a:endParaRPr sz="1300"/>
          </a:p>
          <a:p>
            <a:pPr marL="0" lvl="0" indent="0" algn="l" rtl="0">
              <a:spcBef>
                <a:spcPts val="16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44c1ceca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844c1ceca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David again and I will be going over the amended system layout due to the limitations of COVID-19</a:t>
            </a:r>
            <a:endParaRPr/>
          </a:p>
          <a:p>
            <a:pPr marL="0" lvl="0" indent="0" algn="l" rtl="0">
              <a:spcBef>
                <a:spcPts val="0"/>
              </a:spcBef>
              <a:spcAft>
                <a:spcPts val="0"/>
              </a:spcAft>
              <a:buNone/>
            </a:pPr>
            <a:r>
              <a:rPr lang="en"/>
              <a:t>The MSP432 Launchpad supplies the start up commands to both the amplifier and the bluetooth module.</a:t>
            </a:r>
            <a:endParaRPr/>
          </a:p>
          <a:p>
            <a:pPr marL="0" lvl="0" indent="0" algn="l" rtl="0">
              <a:spcBef>
                <a:spcPts val="0"/>
              </a:spcBef>
              <a:spcAft>
                <a:spcPts val="0"/>
              </a:spcAft>
              <a:buNone/>
            </a:pPr>
            <a:r>
              <a:rPr lang="en"/>
              <a:t>Signals from the bluetooth are provided to the amplifier </a:t>
            </a:r>
            <a:endParaRPr/>
          </a:p>
          <a:p>
            <a:pPr marL="0" lvl="0" indent="0" algn="l" rtl="0">
              <a:spcBef>
                <a:spcPts val="0"/>
              </a:spcBef>
              <a:spcAft>
                <a:spcPts val="0"/>
              </a:spcAft>
              <a:buNone/>
            </a:pPr>
            <a:r>
              <a:rPr lang="en"/>
              <a:t>Generated signals can be provided directly to the amplifier by bypassing the built in DAC on the TAS3251.</a:t>
            </a:r>
            <a:endParaRPr/>
          </a:p>
          <a:p>
            <a:pPr marL="0" lvl="0" indent="0" algn="l" rtl="0">
              <a:spcBef>
                <a:spcPts val="0"/>
              </a:spcBef>
              <a:spcAft>
                <a:spcPts val="0"/>
              </a:spcAft>
              <a:buNone/>
            </a:pPr>
            <a:r>
              <a:rPr lang="en"/>
              <a:t>The ADC is not shown as it was fried and unable to be replaced.</a:t>
            </a:r>
            <a:endParaRPr/>
          </a:p>
          <a:p>
            <a:pPr marL="0" lvl="0" indent="0" algn="l" rtl="0">
              <a:spcBef>
                <a:spcPts val="0"/>
              </a:spcBef>
              <a:spcAft>
                <a:spcPts val="0"/>
              </a:spcAft>
              <a:buNone/>
            </a:pPr>
            <a:r>
              <a:rPr lang="en"/>
              <a:t>Those amplified signals are then provided to a speaker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44c1ceca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44c1ceca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new parts of pcbs</a:t>
            </a:r>
            <a:endParaRPr/>
          </a:p>
          <a:p>
            <a:pPr marL="0" lvl="0" indent="0" algn="l" rtl="0">
              <a:spcBef>
                <a:spcPts val="0"/>
              </a:spcBef>
              <a:spcAft>
                <a:spcPts val="0"/>
              </a:spcAft>
              <a:buNone/>
            </a:pPr>
            <a:r>
              <a:rPr lang="en"/>
              <a:t>	So had to stick with previous prototypes even though they had known flaws such as clocking and noise</a:t>
            </a:r>
            <a:endParaRPr/>
          </a:p>
          <a:p>
            <a:pPr marL="0" lvl="0" indent="0" algn="l" rtl="0">
              <a:spcBef>
                <a:spcPts val="0"/>
              </a:spcBef>
              <a:spcAft>
                <a:spcPts val="0"/>
              </a:spcAft>
              <a:buNone/>
            </a:pPr>
            <a:r>
              <a:rPr lang="en"/>
              <a:t>	No soldering equipment</a:t>
            </a:r>
            <a:endParaRPr/>
          </a:p>
          <a:p>
            <a:pPr marL="0" lvl="0" indent="0" algn="l" rtl="0">
              <a:spcBef>
                <a:spcPts val="0"/>
              </a:spcBef>
              <a:spcAft>
                <a:spcPts val="0"/>
              </a:spcAft>
              <a:buNone/>
            </a:pPr>
            <a:r>
              <a:rPr lang="en"/>
              <a:t>Equipment was brought to a member’s house for continuing the debugging process on the amp and later also the bluetooth module. This also meant that no new prototypes would be made since the equipment necessary to solder and inspect weren’t available.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44c1ceca3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44c1ceca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was the result of this project? The amplifier ended up being very good when provided a direct signal from the function generator to its analog inputs, but when that same signal was put into the MBED’s ADC and subsequently converted back in the amplifier’s DAC, the signal quality was terrible. This was thought to be because of the MBED’s ADC, so debugging efforts were put into another signal source, the bluetooth module. The bluetooth module ended up working as intended meeting all the design specifications for it: pairing in less than 5 seconds, starting up in less than one, and outputting audio data. While debugging the clock jitter from the bluetooth module, this is when the amp’s heatsink was bumped and the system fried causing an end to the project.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44c1ceca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44c1ceca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in the end, what could have been done better? The chip that was used had an integrated DAC, DSP, and amp with very limited exposed signals that made it very hard to to diagnose, so individual chips for each of these functions would’ve accelerated the debugging process. </a:t>
            </a:r>
            <a:endParaRPr/>
          </a:p>
          <a:p>
            <a:pPr marL="0" lvl="0" indent="0" algn="l" rtl="0">
              <a:spcBef>
                <a:spcPts val="0"/>
              </a:spcBef>
              <a:spcAft>
                <a:spcPts val="0"/>
              </a:spcAft>
              <a:buNone/>
            </a:pPr>
            <a:endParaRPr/>
          </a:p>
          <a:p>
            <a:pPr marL="0" lvl="0" indent="0" algn="l" rtl="0">
              <a:spcBef>
                <a:spcPts val="0"/>
              </a:spcBef>
              <a:spcAft>
                <a:spcPts val="0"/>
              </a:spcAft>
              <a:buNone/>
            </a:pPr>
            <a:r>
              <a:rPr lang="en"/>
              <a:t>Having more modules would have also made parallelizing the development of these module much easier since every member would be able to work at the same time on their own section all at once with independent debugging. </a:t>
            </a:r>
            <a:endParaRPr/>
          </a:p>
          <a:p>
            <a:pPr marL="0" lvl="0" indent="0" algn="l" rtl="0">
              <a:spcBef>
                <a:spcPts val="0"/>
              </a:spcBef>
              <a:spcAft>
                <a:spcPts val="0"/>
              </a:spcAft>
              <a:buNone/>
            </a:pPr>
            <a:endParaRPr/>
          </a:p>
          <a:p>
            <a:pPr marL="0" lvl="0" indent="0" algn="l" rtl="0">
              <a:spcBef>
                <a:spcPts val="0"/>
              </a:spcBef>
              <a:spcAft>
                <a:spcPts val="0"/>
              </a:spcAft>
              <a:buNone/>
            </a:pPr>
            <a:r>
              <a:rPr lang="en"/>
              <a:t>More itterations of the pcb would’ve helped since many persistant issues ended up being caused by misalignment of wire, cross-talk, and parts moving and coming loose during transport. Most of these issues could’ve been resolved by making a pcb much earlier in the project since parts were selected early 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44c1ceca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44c1ceca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team, Big Type D Energy, had identified what seemed to be a hole in the market of speaker systems. There are very many high quality, powerful systems. There are also many small, portable, wireless speaker systems. </a:t>
            </a:r>
            <a:endParaRPr/>
          </a:p>
          <a:p>
            <a:pPr marL="0" lvl="0" indent="0" algn="l" rtl="0">
              <a:spcBef>
                <a:spcPts val="0"/>
              </a:spcBef>
              <a:spcAft>
                <a:spcPts val="0"/>
              </a:spcAft>
              <a:buNone/>
            </a:pPr>
            <a:r>
              <a:rPr lang="en"/>
              <a:t>There is a distinct lack of crossover systems that attempts to be a jack-of-all-trades. That is what we set our sights on. </a:t>
            </a:r>
            <a:endParaRPr/>
          </a:p>
          <a:p>
            <a:pPr marL="0" lvl="0" indent="0" algn="l" rtl="0">
              <a:spcBef>
                <a:spcPts val="0"/>
              </a:spcBef>
              <a:spcAft>
                <a:spcPts val="0"/>
              </a:spcAft>
              <a:buNone/>
            </a:pPr>
            <a:r>
              <a:rPr lang="en"/>
              <a:t>We wanted to create a speaker system that had high-quality sound at a powerful level, that was also very power efficient and light, able to be stowed and carried easily. The system would also be very user-friendly, with an internal amplifier and the ease</a:t>
            </a:r>
            <a:endParaRPr/>
          </a:p>
          <a:p>
            <a:pPr marL="0" lvl="0" indent="0" algn="l" rtl="0">
              <a:spcBef>
                <a:spcPts val="0"/>
              </a:spcBef>
              <a:spcAft>
                <a:spcPts val="0"/>
              </a:spcAft>
              <a:buNone/>
            </a:pPr>
            <a:r>
              <a:rPr lang="en"/>
              <a:t>Of being able to connect an input either wired to the system or wirelessly over Bluetooth.</a:t>
            </a:r>
            <a:endParaRPr/>
          </a:p>
          <a:p>
            <a:pPr marL="0" lvl="0" indent="0" algn="l" rtl="0">
              <a:spcBef>
                <a:spcPts val="0"/>
              </a:spcBef>
              <a:spcAft>
                <a:spcPts val="0"/>
              </a:spcAft>
              <a:buNone/>
            </a:pPr>
            <a:endParaRPr/>
          </a:p>
          <a:p>
            <a:pPr marL="0" lvl="0" indent="0" algn="l" rtl="0">
              <a:spcBef>
                <a:spcPts val="0"/>
              </a:spcBef>
              <a:spcAft>
                <a:spcPts val="0"/>
              </a:spcAft>
              <a:buNone/>
            </a:pPr>
            <a:r>
              <a:rPr lang="en"/>
              <a:t>In this presentation, I will start by defining our original goals. Alex will go over the parts used in the system. David will give an overview of the system and how it integrates together. Connor will talk about the status of the project before COVID-19, and Jack will pick back up with what was able to be done after the quarantine. Lastly, we will reflect upon the changes we would’ve made if we had a chance to do it all again.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44c1ceca3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44c1ceca3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were many design goals that were accepted in our written proposal, but I have broken them down into a few of the major categories that we focused on.</a:t>
            </a:r>
            <a:endParaRPr/>
          </a:p>
          <a:p>
            <a:pPr marL="0" lvl="0" indent="0" algn="l" rtl="0">
              <a:spcBef>
                <a:spcPts val="0"/>
              </a:spcBef>
              <a:spcAft>
                <a:spcPts val="0"/>
              </a:spcAft>
              <a:buNone/>
            </a:pPr>
            <a:endParaRPr/>
          </a:p>
          <a:p>
            <a:pPr marL="0" lvl="0" indent="0" algn="l" rtl="0">
              <a:spcBef>
                <a:spcPts val="0"/>
              </a:spcBef>
              <a:spcAft>
                <a:spcPts val="0"/>
              </a:spcAft>
              <a:buNone/>
            </a:pPr>
            <a:r>
              <a:rPr lang="en"/>
              <a:t>System-level:</a:t>
            </a:r>
            <a:endParaRPr/>
          </a:p>
          <a:p>
            <a:pPr marL="457200" lvl="0" indent="-298450" algn="l" rtl="0">
              <a:spcBef>
                <a:spcPts val="0"/>
              </a:spcBef>
              <a:spcAft>
                <a:spcPts val="0"/>
              </a:spcAft>
              <a:buSzPts val="1100"/>
              <a:buChar char="-"/>
            </a:pPr>
            <a:r>
              <a:rPr lang="en"/>
              <a:t>Total weight &lt;40 lbs</a:t>
            </a:r>
            <a:endParaRPr/>
          </a:p>
          <a:p>
            <a:pPr marL="457200" lvl="0" indent="-298450" algn="l" rtl="0">
              <a:spcBef>
                <a:spcPts val="0"/>
              </a:spcBef>
              <a:spcAft>
                <a:spcPts val="0"/>
              </a:spcAft>
              <a:buSzPts val="1100"/>
              <a:buChar char="-"/>
            </a:pPr>
            <a:r>
              <a:rPr lang="en"/>
              <a:t>Max dimensions 2’ wide x 1.5’ deep x 3.5’ tall</a:t>
            </a:r>
            <a:endParaRPr/>
          </a:p>
          <a:p>
            <a:pPr marL="457200" lvl="0" indent="-298450" algn="l" rtl="0">
              <a:spcBef>
                <a:spcPts val="0"/>
              </a:spcBef>
              <a:spcAft>
                <a:spcPts val="0"/>
              </a:spcAft>
              <a:buSzPts val="1100"/>
              <a:buChar char="-"/>
            </a:pPr>
            <a:r>
              <a:rPr lang="en"/>
              <a:t>Cheap to make</a:t>
            </a:r>
            <a:endParaRPr/>
          </a:p>
          <a:p>
            <a:pPr marL="457200" lvl="0" indent="-298450" algn="l" rtl="0">
              <a:spcBef>
                <a:spcPts val="0"/>
              </a:spcBef>
              <a:spcAft>
                <a:spcPts val="0"/>
              </a:spcAft>
              <a:buSzPts val="1100"/>
              <a:buChar char="-"/>
            </a:pPr>
            <a:r>
              <a:rPr lang="en"/>
              <a:t>Resistant materials that balances weight and structure (mdf w aluminum)</a:t>
            </a:r>
            <a:endParaRPr/>
          </a:p>
          <a:p>
            <a:pPr marL="0" lvl="0" indent="0" algn="l" rtl="0">
              <a:spcBef>
                <a:spcPts val="0"/>
              </a:spcBef>
              <a:spcAft>
                <a:spcPts val="0"/>
              </a:spcAft>
              <a:buNone/>
            </a:pPr>
            <a:endParaRPr/>
          </a:p>
          <a:p>
            <a:pPr marL="0" lvl="0" indent="0" algn="l" rtl="0">
              <a:spcBef>
                <a:spcPts val="0"/>
              </a:spcBef>
              <a:spcAft>
                <a:spcPts val="0"/>
              </a:spcAft>
              <a:buNone/>
            </a:pPr>
            <a:r>
              <a:rPr lang="en"/>
              <a:t>Mobile App:</a:t>
            </a:r>
            <a:endParaRPr/>
          </a:p>
          <a:p>
            <a:pPr marL="0" lvl="0" indent="0" algn="l" rtl="0">
              <a:spcBef>
                <a:spcPts val="0"/>
              </a:spcBef>
              <a:spcAft>
                <a:spcPts val="0"/>
              </a:spcAft>
              <a:buNone/>
            </a:pPr>
            <a:r>
              <a:rPr lang="en"/>
              <a:t>Read from slide</a:t>
            </a:r>
            <a:endParaRPr/>
          </a:p>
          <a:p>
            <a:pPr marL="0" lvl="0" indent="0" algn="l" rtl="0">
              <a:spcBef>
                <a:spcPts val="0"/>
              </a:spcBef>
              <a:spcAft>
                <a:spcPts val="0"/>
              </a:spcAft>
              <a:buNone/>
            </a:pPr>
            <a:endParaRPr/>
          </a:p>
          <a:p>
            <a:pPr marL="0" lvl="0" indent="0" algn="l" rtl="0">
              <a:spcBef>
                <a:spcPts val="0"/>
              </a:spcBef>
              <a:spcAft>
                <a:spcPts val="0"/>
              </a:spcAft>
              <a:buNone/>
            </a:pPr>
            <a:r>
              <a:rPr lang="en"/>
              <a:t>Speakers:</a:t>
            </a:r>
            <a:endParaRPr/>
          </a:p>
          <a:p>
            <a:pPr marL="457200" lvl="0" indent="-298450" algn="l" rtl="0">
              <a:spcBef>
                <a:spcPts val="0"/>
              </a:spcBef>
              <a:spcAft>
                <a:spcPts val="0"/>
              </a:spcAft>
              <a:buSzPts val="1100"/>
              <a:buChar char="-"/>
            </a:pPr>
            <a:r>
              <a:rPr lang="en"/>
              <a:t>Max frequency response ripple 0.5dB</a:t>
            </a:r>
            <a:endParaRPr/>
          </a:p>
          <a:p>
            <a:pPr marL="457200" lvl="0" indent="-298450" algn="l" rtl="0">
              <a:spcBef>
                <a:spcPts val="0"/>
              </a:spcBef>
              <a:spcAft>
                <a:spcPts val="0"/>
              </a:spcAft>
              <a:buSzPts val="1100"/>
              <a:buChar char="-"/>
            </a:pPr>
            <a:r>
              <a:rPr lang="en"/>
              <a:t>200W power output - very high, blow you out of a room high</a:t>
            </a:r>
            <a:endParaRPr/>
          </a:p>
          <a:p>
            <a:pPr marL="457200" lvl="0" indent="-298450" algn="l" rtl="0">
              <a:spcBef>
                <a:spcPts val="0"/>
              </a:spcBef>
              <a:spcAft>
                <a:spcPts val="0"/>
              </a:spcAft>
              <a:buSzPts val="1100"/>
              <a:buChar char="-"/>
            </a:pPr>
            <a:r>
              <a:rPr lang="en"/>
              <a:t>Frequency range of 20-20,000 Hz</a:t>
            </a:r>
            <a:endParaRPr/>
          </a:p>
          <a:p>
            <a:pPr marL="457200" lvl="0" indent="-298450" algn="l" rtl="0">
              <a:spcBef>
                <a:spcPts val="0"/>
              </a:spcBef>
              <a:spcAft>
                <a:spcPts val="0"/>
              </a:spcAft>
              <a:buSzPts val="1100"/>
              <a:buChar char="-"/>
            </a:pPr>
            <a:r>
              <a:rPr lang="en"/>
              <a:t>Power supply voltage of 24V, battery life @ 200W of 1 hour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44c1ceca3_5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44c1ceca3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Hey this is Yeetastic McGee</a:t>
            </a:r>
            <a:endParaRPr/>
          </a:p>
          <a:p>
            <a:pPr marL="0" lvl="0" indent="0" algn="l" rtl="0">
              <a:spcBef>
                <a:spcPts val="0"/>
              </a:spcBef>
              <a:spcAft>
                <a:spcPts val="0"/>
              </a:spcAft>
              <a:buNone/>
            </a:pPr>
            <a:r>
              <a:rPr lang="en"/>
              <a:t>Main communication: I2C for programming while using I2S for the serial data communication between the ADC and BT to the Amplifier. Chose I2S since it allows for high quality audio data transmission. With this in mind we had to find an ADC, AMP, and BT module that allowed for mainly I2S communication since I2C is pretty standard. </a:t>
            </a:r>
            <a:endParaRPr/>
          </a:p>
          <a:p>
            <a:pPr marL="0" lvl="0" indent="0" algn="l" rtl="0">
              <a:spcBef>
                <a:spcPts val="0"/>
              </a:spcBef>
              <a:spcAft>
                <a:spcPts val="0"/>
              </a:spcAft>
              <a:buNone/>
            </a:pPr>
            <a:r>
              <a:rPr lang="en"/>
              <a:t>At first we picked the ADC and AMP since we could get samples for free from TI and the AMP pinout would be relatively easy to solde, while the ADC pinout we could solder using solder paste. Additionally, we were able to find the BT Boost Board with a Launchpad that supported both I2C and I2S communication. We were able to get the Boost board for $20 and the Launchpad was borrowed from the HIVE.</a:t>
            </a:r>
            <a:endParaRPr/>
          </a:p>
          <a:p>
            <a:pPr marL="0" lvl="0" indent="0" algn="l" rtl="0">
              <a:spcBef>
                <a:spcPts val="0"/>
              </a:spcBef>
              <a:spcAft>
                <a:spcPts val="0"/>
              </a:spcAft>
              <a:buNone/>
            </a:pPr>
            <a:endParaRPr/>
          </a:p>
          <a:p>
            <a:pPr marL="0" lvl="0" indent="0" algn="l" rtl="0">
              <a:spcBef>
                <a:spcPts val="0"/>
              </a:spcBef>
              <a:spcAft>
                <a:spcPts val="0"/>
              </a:spcAft>
              <a:buNone/>
            </a:pPr>
            <a:r>
              <a:rPr lang="en"/>
              <a:t>ADC: EXTREMELY HIGH SAMPLING RATE… LIKE WTF</a:t>
            </a:r>
            <a:endParaRPr/>
          </a:p>
          <a:p>
            <a:pPr marL="0" lvl="0" indent="0" algn="l" rtl="0">
              <a:spcBef>
                <a:spcPts val="0"/>
              </a:spcBef>
              <a:spcAft>
                <a:spcPts val="0"/>
              </a:spcAft>
              <a:buNone/>
            </a:pPr>
            <a:r>
              <a:rPr lang="en"/>
              <a:t>	44.1khz to 48khz limited by the Amp and BT module/target sampling rate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44c1ceca3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44c1ceca3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David and I will be discussing the system layout</a:t>
            </a:r>
            <a:endParaRPr/>
          </a:p>
          <a:p>
            <a:pPr marL="0" lvl="0" indent="0" algn="l" rtl="0">
              <a:spcBef>
                <a:spcPts val="0"/>
              </a:spcBef>
              <a:spcAft>
                <a:spcPts val="0"/>
              </a:spcAft>
              <a:buNone/>
            </a:pPr>
            <a:r>
              <a:rPr lang="en"/>
              <a:t>The majority of the electronics shown were intended to be housed within the subwoofer cabinet. </a:t>
            </a:r>
            <a:endParaRPr/>
          </a:p>
          <a:p>
            <a:pPr marL="0" lvl="0" indent="0" algn="l" rtl="0">
              <a:spcBef>
                <a:spcPts val="0"/>
              </a:spcBef>
              <a:spcAft>
                <a:spcPts val="0"/>
              </a:spcAft>
              <a:buNone/>
            </a:pPr>
            <a:r>
              <a:rPr lang="en"/>
              <a:t>The MSP432 Launchpad contains all of the start up commands for the bluetooth module, amplifiers and ADC.</a:t>
            </a:r>
            <a:endParaRPr/>
          </a:p>
          <a:p>
            <a:pPr marL="0" lvl="0" indent="0" algn="l" rtl="0">
              <a:spcBef>
                <a:spcPts val="0"/>
              </a:spcBef>
              <a:spcAft>
                <a:spcPts val="0"/>
              </a:spcAft>
              <a:buNone/>
            </a:pPr>
            <a:r>
              <a:rPr lang="en"/>
              <a:t>If a signal is being supplied through the audio jack the ADC converts that line level signal into I2S and feeds it to the amplifiers.</a:t>
            </a:r>
            <a:endParaRPr/>
          </a:p>
          <a:p>
            <a:pPr marL="0" lvl="0" indent="0" algn="l" rtl="0">
              <a:spcBef>
                <a:spcPts val="0"/>
              </a:spcBef>
              <a:spcAft>
                <a:spcPts val="0"/>
              </a:spcAft>
              <a:buNone/>
            </a:pPr>
            <a:r>
              <a:rPr lang="en"/>
              <a:t>If the signal is being supplied through bluetooth, the I2S signal is able to go directly to the amplifiers.</a:t>
            </a:r>
            <a:endParaRPr/>
          </a:p>
          <a:p>
            <a:pPr marL="0" lvl="0" indent="0" algn="l" rtl="0">
              <a:spcBef>
                <a:spcPts val="0"/>
              </a:spcBef>
              <a:spcAft>
                <a:spcPts val="0"/>
              </a:spcAft>
              <a:buNone/>
            </a:pPr>
            <a:r>
              <a:rPr lang="en"/>
              <a:t>One amplifier will drive the left side, one will drive the right side and the last will drive the subwoofer. </a:t>
            </a:r>
            <a:endParaRPr/>
          </a:p>
          <a:p>
            <a:pPr marL="0" lvl="0" indent="0" algn="l" rtl="0">
              <a:spcBef>
                <a:spcPts val="0"/>
              </a:spcBef>
              <a:spcAft>
                <a:spcPts val="0"/>
              </a:spcAft>
              <a:buNone/>
            </a:pPr>
            <a:r>
              <a:rPr lang="en"/>
              <a:t>Each amplifier has 2 outputs. </a:t>
            </a:r>
            <a:endParaRPr/>
          </a:p>
          <a:p>
            <a:pPr marL="0" lvl="0" indent="0" algn="l" rtl="0">
              <a:spcBef>
                <a:spcPts val="0"/>
              </a:spcBef>
              <a:spcAft>
                <a:spcPts val="0"/>
              </a:spcAft>
              <a:buNone/>
            </a:pPr>
            <a:r>
              <a:rPr lang="en"/>
              <a:t>For 2 of the amplifiers one output will be for the tweeter and one will be for the midrange speaker while the amplifier driving the subwoofer will have the 2 outputs bridged. </a:t>
            </a:r>
            <a:endParaRPr/>
          </a:p>
          <a:p>
            <a:pPr marL="0" lvl="0" indent="0" algn="l" rtl="0">
              <a:spcBef>
                <a:spcPts val="0"/>
              </a:spcBef>
              <a:spcAft>
                <a:spcPts val="0"/>
              </a:spcAft>
              <a:buNone/>
            </a:pPr>
            <a:r>
              <a:rPr lang="en"/>
              <a:t>The TAS3251 has digital biquad filtering which will ensure that each speaker gets only the frequencies it should.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44c1ceca3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44c1ceca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power system, power coming from a standard wall socket would go through a switching power supply to convert it to 24 volts DC which will be low pass filtered depending on ripple.</a:t>
            </a:r>
            <a:endParaRPr/>
          </a:p>
          <a:p>
            <a:pPr marL="0" lvl="0" indent="0" algn="l" rtl="0">
              <a:spcBef>
                <a:spcPts val="0"/>
              </a:spcBef>
              <a:spcAft>
                <a:spcPts val="0"/>
              </a:spcAft>
              <a:buNone/>
            </a:pPr>
            <a:r>
              <a:rPr lang="en"/>
              <a:t>The 24 volt output will then be used to charge the 7S battery pack and power the amplifier output stage.</a:t>
            </a:r>
            <a:endParaRPr/>
          </a:p>
          <a:p>
            <a:pPr marL="0" lvl="0" indent="0" algn="l" rtl="0">
              <a:spcBef>
                <a:spcPts val="0"/>
              </a:spcBef>
              <a:spcAft>
                <a:spcPts val="0"/>
              </a:spcAft>
              <a:buNone/>
            </a:pPr>
            <a:r>
              <a:rPr lang="en"/>
              <a:t>The 24 volt signal will be converted to a 12V signal to power the amplifiers gate drivers</a:t>
            </a:r>
            <a:endParaRPr/>
          </a:p>
          <a:p>
            <a:pPr marL="0" lvl="0" indent="0" algn="l" rtl="0">
              <a:spcBef>
                <a:spcPts val="0"/>
              </a:spcBef>
              <a:spcAft>
                <a:spcPts val="0"/>
              </a:spcAft>
              <a:buNone/>
            </a:pPr>
            <a:r>
              <a:rPr lang="en"/>
              <a:t>the  12 volt signal will be converted to a 3.3V signal to power the many components that require 3.3 volts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44c1ceca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44c1ceca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list of tasks accomplished before the COVID-19 outbreak are as follows. The amp and ADC we ordered were surface mount components, so we had to solder them to a breakout board for testing. Luckily someone in the *invention studio(?)* was able to get us one within a day. After taking awhile to solder due to solder paste with a solder gun being necessary since the component leads were extremely small, we were able to connect this to a breadboard for testing with the Mbed. All the necessary circuit components were gathered, which was quite a large amount of resistors and capacitors, and all the necessary connections were checked.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54562523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54562523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looking through the datasheet, we realized properly programming the Amp may be more complicated than we originally thought. We had to read info for every register and using I2C through the Mbed, change the bits of each register to what we needed. After lots of testing we were however still unable to produce sound through a test speaker. The Amplifier seemed to read as muted even though we thought we had clearly changed all the necessary bits to unmute. This was likely due to a power delivery issue. We also experimented with many different clock frequencies and register bits that we hadn’t previously considered. Sadly, after finally getting some reasonable data output, garbage data began transmitting, likely due to the ADC being fried. Lastly, some traces on the breakout board got bent during the soldering process not allowing for further testing</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44c1ceca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44c1ceca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Pretty straightforward, only focusing on the limitations of COVID. </a:t>
            </a:r>
            <a:endParaRPr/>
          </a:p>
          <a:p>
            <a:pPr marL="0" lvl="0" indent="0" algn="l" rtl="0">
              <a:spcBef>
                <a:spcPts val="0"/>
              </a:spcBef>
              <a:spcAft>
                <a:spcPts val="0"/>
              </a:spcAft>
              <a:buNone/>
            </a:pPr>
            <a:r>
              <a:rPr lang="en"/>
              <a:t>NOT MENTIONING:   Adc shorting or AMP shorting</a:t>
            </a:r>
            <a:endParaRPr/>
          </a:p>
          <a:p>
            <a:pPr marL="0" lvl="0" indent="0" algn="l" rtl="0">
              <a:spcBef>
                <a:spcPts val="0"/>
              </a:spcBef>
              <a:spcAft>
                <a:spcPts val="0"/>
              </a:spcAft>
              <a:buNone/>
            </a:pPr>
            <a:r>
              <a:rPr lang="en"/>
              <a:t>			Urge to replace amp</a:t>
            </a:r>
            <a:endParaRPr/>
          </a:p>
          <a:p>
            <a:pPr marL="0" lvl="0" indent="0" algn="l" rtl="0">
              <a:spcBef>
                <a:spcPts val="0"/>
              </a:spcBef>
              <a:spcAft>
                <a:spcPts val="0"/>
              </a:spcAft>
              <a:buNone/>
            </a:pPr>
            <a:r>
              <a:rPr lang="en"/>
              <a:t>Might Mention:            8 Channel Osc was useful for debugging I2S and I2C communication as well as measuring all the clocks at the same time</a:t>
            </a:r>
            <a:endParaRPr/>
          </a:p>
          <a:p>
            <a:pPr marL="0" lvl="0" indent="0" algn="l" rtl="0">
              <a:spcBef>
                <a:spcPts val="0"/>
              </a:spcBef>
              <a:spcAft>
                <a:spcPts val="0"/>
              </a:spcAft>
              <a:buNone/>
            </a:pP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Backpack Speaker</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David Rogers, Alex Mathis, Jack Glennon, Andrew Vernetti, Connor Brothers</a:t>
            </a:r>
            <a:endParaRPr/>
          </a:p>
        </p:txBody>
      </p:sp>
      <p:pic>
        <p:nvPicPr>
          <p:cNvPr id="2" name="slide1">
            <a:hlinkClick r:id="" action="ppaction://media"/>
            <a:extLst>
              <a:ext uri="{FF2B5EF4-FFF2-40B4-BE49-F238E27FC236}">
                <a16:creationId xmlns:a16="http://schemas.microsoft.com/office/drawing/2014/main" id="{642ACAAD-4B9C-4B31-B81B-0C1EFED2E9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3"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System Layout</a:t>
            </a:r>
            <a:endParaRPr/>
          </a:p>
        </p:txBody>
      </p:sp>
      <p:pic>
        <p:nvPicPr>
          <p:cNvPr id="128" name="Google Shape;128;p22"/>
          <p:cNvPicPr preferRelativeResize="0"/>
          <p:nvPr/>
        </p:nvPicPr>
        <p:blipFill>
          <a:blip r:embed="rId5">
            <a:alphaModFix/>
          </a:blip>
          <a:stretch>
            <a:fillRect/>
          </a:stretch>
        </p:blipFill>
        <p:spPr>
          <a:xfrm>
            <a:off x="1438200" y="1017725"/>
            <a:ext cx="6267601" cy="4082650"/>
          </a:xfrm>
          <a:prstGeom prst="rect">
            <a:avLst/>
          </a:prstGeom>
          <a:noFill/>
          <a:ln>
            <a:noFill/>
          </a:ln>
        </p:spPr>
      </p:pic>
      <p:pic>
        <p:nvPicPr>
          <p:cNvPr id="3" name="After Covid System Layout">
            <a:hlinkClick r:id="" action="ppaction://media"/>
            <a:extLst>
              <a:ext uri="{FF2B5EF4-FFF2-40B4-BE49-F238E27FC236}">
                <a16:creationId xmlns:a16="http://schemas.microsoft.com/office/drawing/2014/main" id="{9E4074BF-4E84-4668-BDE2-E3503057B0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31" fill="hold"/>
                                        <p:tgtEl>
                                          <p:spTgt spid="3"/>
                                        </p:tgtEl>
                                      </p:cBhvr>
                                    </p:cmd>
                                  </p:childTnLst>
                                  <p:subTnLst>
                                    <p:set>
                                      <p:cBhvr override="childStyle">
                                        <p:cTn dur="1" fill="hold" display="0" masterRel="sameClick" afterEffect="1">
                                          <p:stCondLst>
                                            <p:cond evt="end" delay="0">
                                              <p:tn val="5"/>
                                            </p:cond>
                                          </p:stCondLst>
                                        </p:cTn>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COVID-19</a:t>
            </a:r>
            <a:endParaRPr/>
          </a:p>
        </p:txBody>
      </p:sp>
      <p:sp>
        <p:nvSpPr>
          <p:cNvPr id="135" name="Google Shape;135;p23"/>
          <p:cNvSpPr txBox="1">
            <a:spLocks noGrp="1"/>
          </p:cNvSpPr>
          <p:nvPr>
            <p:ph type="body" idx="1"/>
          </p:nvPr>
        </p:nvSpPr>
        <p:spPr>
          <a:xfrm>
            <a:off x="311700" y="1152475"/>
            <a:ext cx="4313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Moved equipment to a member’s house</a:t>
            </a:r>
            <a:endParaRPr/>
          </a:p>
          <a:p>
            <a:pPr marL="457200" lvl="0" indent="-342900" algn="l" rtl="0">
              <a:spcBef>
                <a:spcPts val="0"/>
              </a:spcBef>
              <a:spcAft>
                <a:spcPts val="0"/>
              </a:spcAft>
              <a:buSzPts val="1800"/>
              <a:buChar char="●"/>
            </a:pPr>
            <a:r>
              <a:rPr lang="en"/>
              <a:t>Continued debugging only amp and bluetooth module</a:t>
            </a:r>
            <a:endParaRPr/>
          </a:p>
          <a:p>
            <a:pPr marL="457200" lvl="0" indent="-342900" algn="l" rtl="0">
              <a:spcBef>
                <a:spcPts val="0"/>
              </a:spcBef>
              <a:spcAft>
                <a:spcPts val="0"/>
              </a:spcAft>
              <a:buSzPts val="1800"/>
              <a:buChar char="●"/>
            </a:pPr>
            <a:r>
              <a:rPr lang="en"/>
              <a:t>No new parts or PCBs</a:t>
            </a:r>
            <a:endParaRPr/>
          </a:p>
          <a:p>
            <a:pPr marL="457200" lvl="0" indent="-342900" algn="l" rtl="0">
              <a:spcBef>
                <a:spcPts val="0"/>
              </a:spcBef>
              <a:spcAft>
                <a:spcPts val="0"/>
              </a:spcAft>
              <a:buSzPts val="1800"/>
              <a:buChar char="●"/>
            </a:pPr>
            <a:r>
              <a:rPr lang="en"/>
              <a:t>Amp’s heatsink got bumped into and shorted several traces (April 23rd) </a:t>
            </a:r>
            <a:endParaRPr/>
          </a:p>
        </p:txBody>
      </p:sp>
      <p:pic>
        <p:nvPicPr>
          <p:cNvPr id="136" name="Google Shape;136;p23"/>
          <p:cNvPicPr preferRelativeResize="0"/>
          <p:nvPr/>
        </p:nvPicPr>
        <p:blipFill>
          <a:blip r:embed="rId5">
            <a:alphaModFix/>
          </a:blip>
          <a:stretch>
            <a:fillRect/>
          </a:stretch>
        </p:blipFill>
        <p:spPr>
          <a:xfrm>
            <a:off x="4715150" y="1332087"/>
            <a:ext cx="4076224" cy="3057176"/>
          </a:xfrm>
          <a:prstGeom prst="rect">
            <a:avLst/>
          </a:prstGeom>
          <a:noFill/>
          <a:ln>
            <a:noFill/>
          </a:ln>
        </p:spPr>
      </p:pic>
      <p:pic>
        <p:nvPicPr>
          <p:cNvPr id="2" name="After_COVID-19">
            <a:hlinkClick r:id="" action="ppaction://media"/>
            <a:extLst>
              <a:ext uri="{FF2B5EF4-FFF2-40B4-BE49-F238E27FC236}">
                <a16:creationId xmlns:a16="http://schemas.microsoft.com/office/drawing/2014/main" id="{E82D365D-0148-4DA2-93D0-0F1029F621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12"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Resulting System</a:t>
            </a:r>
            <a:endParaRPr/>
          </a:p>
        </p:txBody>
      </p:sp>
      <p:sp>
        <p:nvSpPr>
          <p:cNvPr id="143" name="Google Shape;143;p24"/>
          <p:cNvSpPr txBox="1">
            <a:spLocks noGrp="1"/>
          </p:cNvSpPr>
          <p:nvPr>
            <p:ph type="body" idx="1"/>
          </p:nvPr>
        </p:nvSpPr>
        <p:spPr>
          <a:xfrm>
            <a:off x="4939225" y="1145175"/>
            <a:ext cx="3893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Amp SNR = ? without digital conversions.</a:t>
            </a:r>
            <a:endParaRPr/>
          </a:p>
          <a:p>
            <a:pPr marL="457200" lvl="0" indent="-342900" algn="l" rtl="0">
              <a:spcBef>
                <a:spcPts val="0"/>
              </a:spcBef>
              <a:spcAft>
                <a:spcPts val="0"/>
              </a:spcAft>
              <a:buSzPts val="1800"/>
              <a:buChar char="●"/>
            </a:pPr>
            <a:r>
              <a:rPr lang="en"/>
              <a:t>Amp SNR = 8dB</a:t>
            </a:r>
            <a:endParaRPr/>
          </a:p>
          <a:p>
            <a:pPr marL="914400" lvl="1" indent="-317500" algn="l" rtl="0">
              <a:spcBef>
                <a:spcPts val="0"/>
              </a:spcBef>
              <a:spcAft>
                <a:spcPts val="0"/>
              </a:spcAft>
              <a:buSzPts val="1400"/>
              <a:buChar char="○"/>
            </a:pPr>
            <a:r>
              <a:rPr lang="en"/>
              <a:t>White noise interference likely from MBED ADC</a:t>
            </a:r>
            <a:endParaRPr/>
          </a:p>
          <a:p>
            <a:pPr marL="457200" lvl="0" indent="-342900" algn="l" rtl="0">
              <a:spcBef>
                <a:spcPts val="0"/>
              </a:spcBef>
              <a:spcAft>
                <a:spcPts val="0"/>
              </a:spcAft>
              <a:buSzPts val="1800"/>
              <a:buChar char="●"/>
            </a:pPr>
            <a:r>
              <a:rPr lang="en"/>
              <a:t>Bluetooth works</a:t>
            </a:r>
            <a:endParaRPr/>
          </a:p>
          <a:p>
            <a:pPr marL="914400" lvl="1" indent="-317500" algn="l" rtl="0">
              <a:spcBef>
                <a:spcPts val="0"/>
              </a:spcBef>
              <a:spcAft>
                <a:spcPts val="0"/>
              </a:spcAft>
              <a:buSzPts val="1400"/>
              <a:buChar char="○"/>
            </a:pPr>
            <a:r>
              <a:rPr lang="en"/>
              <a:t>Pair after restart</a:t>
            </a:r>
            <a:endParaRPr/>
          </a:p>
          <a:p>
            <a:pPr marL="914400" lvl="1" indent="-317500" algn="l" rtl="0">
              <a:spcBef>
                <a:spcPts val="0"/>
              </a:spcBef>
              <a:spcAft>
                <a:spcPts val="0"/>
              </a:spcAft>
              <a:buSzPts val="1400"/>
              <a:buChar char="○"/>
            </a:pPr>
            <a:r>
              <a:rPr lang="en"/>
              <a:t>Single connection</a:t>
            </a:r>
            <a:endParaRPr/>
          </a:p>
          <a:p>
            <a:pPr marL="914400" lvl="1" indent="-317500" algn="l" rtl="0">
              <a:spcBef>
                <a:spcPts val="0"/>
              </a:spcBef>
              <a:spcAft>
                <a:spcPts val="0"/>
              </a:spcAft>
              <a:buSzPts val="1400"/>
              <a:buChar char="○"/>
            </a:pPr>
            <a:r>
              <a:rPr lang="en"/>
              <a:t>Quick startup (&lt;&lt;1s)</a:t>
            </a:r>
            <a:endParaRPr/>
          </a:p>
        </p:txBody>
      </p:sp>
      <p:pic>
        <p:nvPicPr>
          <p:cNvPr id="144" name="Google Shape;144;p24"/>
          <p:cNvPicPr preferRelativeResize="0"/>
          <p:nvPr/>
        </p:nvPicPr>
        <p:blipFill rotWithShape="1">
          <a:blip r:embed="rId5">
            <a:alphaModFix/>
          </a:blip>
          <a:srcRect l="19562" b="-857"/>
          <a:stretch/>
        </p:blipFill>
        <p:spPr>
          <a:xfrm>
            <a:off x="583651" y="1145175"/>
            <a:ext cx="4173979" cy="3491849"/>
          </a:xfrm>
          <a:prstGeom prst="rect">
            <a:avLst/>
          </a:prstGeom>
          <a:noFill/>
          <a:ln>
            <a:noFill/>
          </a:ln>
        </p:spPr>
      </p:pic>
      <p:pic>
        <p:nvPicPr>
          <p:cNvPr id="2" name="Resulting_System">
            <a:hlinkClick r:id="" action="ppaction://media"/>
            <a:extLst>
              <a:ext uri="{FF2B5EF4-FFF2-40B4-BE49-F238E27FC236}">
                <a16:creationId xmlns:a16="http://schemas.microsoft.com/office/drawing/2014/main" id="{00484C47-F8B1-4338-ADE0-BF6F8EEDB5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5" y="4561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3"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Could Have Done Better</a:t>
            </a:r>
            <a:endParaRPr/>
          </a:p>
        </p:txBody>
      </p:sp>
      <p:sp>
        <p:nvSpPr>
          <p:cNvPr id="151" name="Google Shape;151;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DAC / DSP and amp that were not integrated</a:t>
            </a:r>
            <a:endParaRPr/>
          </a:p>
          <a:p>
            <a:pPr marL="457200" lvl="0" indent="-342900" algn="l" rtl="0">
              <a:spcBef>
                <a:spcPts val="0"/>
              </a:spcBef>
              <a:spcAft>
                <a:spcPts val="0"/>
              </a:spcAft>
              <a:buSzPts val="1800"/>
              <a:buChar char="●"/>
            </a:pPr>
            <a:r>
              <a:rPr lang="en"/>
              <a:t>More modules means more parallelism</a:t>
            </a:r>
            <a:endParaRPr/>
          </a:p>
          <a:p>
            <a:pPr marL="457200" lvl="0" indent="-342900" algn="l" rtl="0">
              <a:spcBef>
                <a:spcPts val="0"/>
              </a:spcBef>
              <a:spcAft>
                <a:spcPts val="0"/>
              </a:spcAft>
              <a:buSzPts val="1800"/>
              <a:buChar char="●"/>
            </a:pPr>
            <a:r>
              <a:rPr lang="en"/>
              <a:t>Make many PCB prototypes instead of single no-silkscreen protoboard</a:t>
            </a:r>
            <a:endParaRPr/>
          </a:p>
          <a:p>
            <a:pPr marL="914400" lvl="1" indent="-317500" algn="l" rtl="0">
              <a:spcBef>
                <a:spcPts val="0"/>
              </a:spcBef>
              <a:spcAft>
                <a:spcPts val="0"/>
              </a:spcAft>
              <a:buSzPts val="1400"/>
              <a:buChar char="○"/>
            </a:pPr>
            <a:r>
              <a:rPr lang="en"/>
              <a:t>Less reliability of discrete components that can become loose or fall out in transport</a:t>
            </a:r>
            <a:endParaRPr/>
          </a:p>
        </p:txBody>
      </p:sp>
      <p:pic>
        <p:nvPicPr>
          <p:cNvPr id="2" name="What_We_Could_Have_Done_Better">
            <a:hlinkClick r:id="" action="ppaction://media"/>
            <a:extLst>
              <a:ext uri="{FF2B5EF4-FFF2-40B4-BE49-F238E27FC236}">
                <a16:creationId xmlns:a16="http://schemas.microsoft.com/office/drawing/2014/main" id="{6385C9C3-96F0-4127-A968-0326EDA54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0" y="45688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41"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i="1"/>
              <a:t>A portable, high-fidelity, powerful, low-power, wireless and wired speaker system.</a:t>
            </a:r>
            <a:endParaRPr i="1"/>
          </a:p>
          <a:p>
            <a:pPr marL="0" lvl="0" indent="0" algn="l" rtl="0">
              <a:spcBef>
                <a:spcPts val="1600"/>
              </a:spcBef>
              <a:spcAft>
                <a:spcPts val="0"/>
              </a:spcAft>
              <a:buNone/>
            </a:pPr>
            <a:r>
              <a:rPr lang="en"/>
              <a:t>Agenda:</a:t>
            </a:r>
            <a:endParaRPr/>
          </a:p>
          <a:p>
            <a:pPr marL="457200" lvl="0" indent="-342900" algn="l" rtl="0">
              <a:spcBef>
                <a:spcPts val="1600"/>
              </a:spcBef>
              <a:spcAft>
                <a:spcPts val="0"/>
              </a:spcAft>
              <a:buSzPts val="1800"/>
              <a:buAutoNum type="arabicPeriod"/>
            </a:pPr>
            <a:r>
              <a:rPr lang="en"/>
              <a:t>Original goals</a:t>
            </a:r>
            <a:endParaRPr/>
          </a:p>
          <a:p>
            <a:pPr marL="457200" lvl="0" indent="-342900" algn="l" rtl="0">
              <a:spcBef>
                <a:spcPts val="0"/>
              </a:spcBef>
              <a:spcAft>
                <a:spcPts val="0"/>
              </a:spcAft>
              <a:buSzPts val="1800"/>
              <a:buAutoNum type="arabicPeriod"/>
            </a:pPr>
            <a:r>
              <a:rPr lang="en"/>
              <a:t>Parts</a:t>
            </a:r>
            <a:endParaRPr/>
          </a:p>
          <a:p>
            <a:pPr marL="457200" lvl="0" indent="-342900" algn="l" rtl="0">
              <a:spcBef>
                <a:spcPts val="0"/>
              </a:spcBef>
              <a:spcAft>
                <a:spcPts val="0"/>
              </a:spcAft>
              <a:buSzPts val="1800"/>
              <a:buAutoNum type="arabicPeriod"/>
            </a:pPr>
            <a:r>
              <a:rPr lang="en"/>
              <a:t>System Overview</a:t>
            </a:r>
            <a:endParaRPr/>
          </a:p>
          <a:p>
            <a:pPr marL="457200" lvl="0" indent="-342900" algn="l" rtl="0">
              <a:spcBef>
                <a:spcPts val="0"/>
              </a:spcBef>
              <a:spcAft>
                <a:spcPts val="0"/>
              </a:spcAft>
              <a:buSzPts val="1800"/>
              <a:buAutoNum type="arabicPeriod"/>
            </a:pPr>
            <a:r>
              <a:rPr lang="en"/>
              <a:t>Impact of COVID-19</a:t>
            </a:r>
            <a:endParaRPr/>
          </a:p>
          <a:p>
            <a:pPr marL="457200" lvl="0" indent="-342900" algn="l" rtl="0">
              <a:spcBef>
                <a:spcPts val="0"/>
              </a:spcBef>
              <a:spcAft>
                <a:spcPts val="0"/>
              </a:spcAft>
              <a:buSzPts val="1800"/>
              <a:buAutoNum type="arabicPeriod"/>
            </a:pPr>
            <a:r>
              <a:rPr lang="en"/>
              <a:t>Final system</a:t>
            </a:r>
            <a:endParaRPr/>
          </a:p>
          <a:p>
            <a:pPr marL="457200" lvl="0" indent="-342900" algn="l" rtl="0">
              <a:spcBef>
                <a:spcPts val="0"/>
              </a:spcBef>
              <a:spcAft>
                <a:spcPts val="0"/>
              </a:spcAft>
              <a:buSzPts val="1800"/>
              <a:buAutoNum type="arabicPeriod"/>
            </a:pPr>
            <a:r>
              <a:rPr lang="en"/>
              <a:t>What we would’ve done differently.</a:t>
            </a:r>
            <a:endParaRPr/>
          </a:p>
        </p:txBody>
      </p:sp>
      <p:pic>
        <p:nvPicPr>
          <p:cNvPr id="63" name="Google Shape;63;p14"/>
          <p:cNvPicPr preferRelativeResize="0"/>
          <p:nvPr/>
        </p:nvPicPr>
        <p:blipFill rotWithShape="1">
          <a:blip r:embed="rId5">
            <a:alphaModFix/>
          </a:blip>
          <a:srcRect l="23965"/>
          <a:stretch/>
        </p:blipFill>
        <p:spPr>
          <a:xfrm>
            <a:off x="4965000" y="2124975"/>
            <a:ext cx="3395674" cy="2050900"/>
          </a:xfrm>
          <a:prstGeom prst="rect">
            <a:avLst/>
          </a:prstGeom>
          <a:noFill/>
          <a:ln>
            <a:noFill/>
          </a:ln>
        </p:spPr>
      </p:pic>
      <p:pic>
        <p:nvPicPr>
          <p:cNvPr id="2" name="slide2">
            <a:hlinkClick r:id="" action="ppaction://media"/>
            <a:extLst>
              <a:ext uri="{FF2B5EF4-FFF2-40B4-BE49-F238E27FC236}">
                <a16:creationId xmlns:a16="http://schemas.microsoft.com/office/drawing/2014/main" id="{022AAE23-2123-4068-8557-EA1B96CD6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688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87"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Original Goals</a:t>
            </a:r>
            <a:endParaRPr/>
          </a:p>
        </p:txBody>
      </p:sp>
      <p:sp>
        <p:nvSpPr>
          <p:cNvPr id="70" name="Google Shape;70;p1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System-Level:</a:t>
            </a:r>
            <a:endParaRPr sz="1600"/>
          </a:p>
          <a:p>
            <a:pPr marL="457200" lvl="0" indent="-330200" algn="l" rtl="0">
              <a:spcBef>
                <a:spcPts val="0"/>
              </a:spcBef>
              <a:spcAft>
                <a:spcPts val="0"/>
              </a:spcAft>
              <a:buSzPts val="1600"/>
              <a:buChar char="●"/>
            </a:pPr>
            <a:r>
              <a:rPr lang="en" sz="1600"/>
              <a:t>Lightweight (&lt;40lbs)</a:t>
            </a:r>
            <a:endParaRPr sz="1600"/>
          </a:p>
          <a:p>
            <a:pPr marL="457200" lvl="0" indent="-330200" algn="l" rtl="0">
              <a:spcBef>
                <a:spcPts val="0"/>
              </a:spcBef>
              <a:spcAft>
                <a:spcPts val="0"/>
              </a:spcAft>
              <a:buSzPts val="1600"/>
              <a:buChar char="●"/>
            </a:pPr>
            <a:r>
              <a:rPr lang="en" sz="1600"/>
              <a:t>Fit on backpack frame (2’x1.5’x3’)</a:t>
            </a:r>
            <a:endParaRPr sz="1600"/>
          </a:p>
          <a:p>
            <a:pPr marL="457200" lvl="0" indent="-330200" algn="l" rtl="0">
              <a:spcBef>
                <a:spcPts val="0"/>
              </a:spcBef>
              <a:spcAft>
                <a:spcPts val="0"/>
              </a:spcAft>
              <a:buSzPts val="1600"/>
              <a:buChar char="●"/>
            </a:pPr>
            <a:r>
              <a:rPr lang="en" sz="1600"/>
              <a:t>Low-cost (&lt;$500)</a:t>
            </a:r>
            <a:endParaRPr sz="1600"/>
          </a:p>
          <a:p>
            <a:pPr marL="457200" lvl="0" indent="-330200" algn="l" rtl="0">
              <a:spcBef>
                <a:spcPts val="0"/>
              </a:spcBef>
              <a:spcAft>
                <a:spcPts val="0"/>
              </a:spcAft>
              <a:buSzPts val="1600"/>
              <a:buChar char="●"/>
            </a:pPr>
            <a:r>
              <a:rPr lang="en" sz="1600"/>
              <a:t>Durable, weather resistant materials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Mobile App:</a:t>
            </a:r>
            <a:endParaRPr sz="1600"/>
          </a:p>
          <a:p>
            <a:pPr marL="457200" lvl="0" indent="-330200" algn="l" rtl="0">
              <a:spcBef>
                <a:spcPts val="0"/>
              </a:spcBef>
              <a:spcAft>
                <a:spcPts val="0"/>
              </a:spcAft>
              <a:buSzPts val="1600"/>
              <a:buChar char="●"/>
            </a:pPr>
            <a:r>
              <a:rPr lang="en" sz="1600"/>
              <a:t>Source input over Bluetooth</a:t>
            </a:r>
            <a:endParaRPr sz="1600"/>
          </a:p>
          <a:p>
            <a:pPr marL="457200" lvl="0" indent="-330200" algn="l" rtl="0">
              <a:spcBef>
                <a:spcPts val="0"/>
              </a:spcBef>
              <a:spcAft>
                <a:spcPts val="0"/>
              </a:spcAft>
              <a:buSzPts val="1600"/>
              <a:buChar char="●"/>
            </a:pPr>
            <a:r>
              <a:rPr lang="en" sz="1600"/>
              <a:t>Choose equalization settings</a:t>
            </a:r>
            <a:endParaRPr sz="1600"/>
          </a:p>
          <a:p>
            <a:pPr marL="457200" lvl="0" indent="-330200" algn="l" rtl="0">
              <a:spcBef>
                <a:spcPts val="0"/>
              </a:spcBef>
              <a:spcAft>
                <a:spcPts val="0"/>
              </a:spcAft>
              <a:buSzPts val="1600"/>
              <a:buChar char="●"/>
            </a:pPr>
            <a:r>
              <a:rPr lang="en" sz="1600"/>
              <a:t>Adjust volume levels</a:t>
            </a:r>
            <a:endParaRPr sz="16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 name="Google Shape;71;p1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Speakers:</a:t>
            </a:r>
            <a:endParaRPr sz="1600"/>
          </a:p>
          <a:p>
            <a:pPr marL="457200" lvl="0" indent="-330200" algn="l" rtl="0">
              <a:spcBef>
                <a:spcPts val="0"/>
              </a:spcBef>
              <a:spcAft>
                <a:spcPts val="0"/>
              </a:spcAft>
              <a:buSzPts val="1600"/>
              <a:buChar char="●"/>
            </a:pPr>
            <a:r>
              <a:rPr lang="en" sz="1600"/>
              <a:t>High-quality sound</a:t>
            </a:r>
            <a:endParaRPr sz="1600"/>
          </a:p>
          <a:p>
            <a:pPr marL="914400" lvl="1" indent="-330200" algn="l" rtl="0">
              <a:spcBef>
                <a:spcPts val="0"/>
              </a:spcBef>
              <a:spcAft>
                <a:spcPts val="0"/>
              </a:spcAft>
              <a:buSzPts val="1600"/>
              <a:buChar char="○"/>
            </a:pPr>
            <a:r>
              <a:rPr lang="en" sz="1600"/>
              <a:t>Low-frequency response (&lt;0.5dB)</a:t>
            </a:r>
            <a:endParaRPr sz="1600"/>
          </a:p>
          <a:p>
            <a:pPr marL="914400" lvl="1" indent="-330200" algn="l" rtl="0">
              <a:spcBef>
                <a:spcPts val="0"/>
              </a:spcBef>
              <a:spcAft>
                <a:spcPts val="0"/>
              </a:spcAft>
              <a:buSzPts val="1600"/>
              <a:buChar char="○"/>
            </a:pPr>
            <a:r>
              <a:rPr lang="en" sz="1600"/>
              <a:t>High output power (200W)</a:t>
            </a:r>
            <a:endParaRPr sz="1600"/>
          </a:p>
          <a:p>
            <a:pPr marL="914400" lvl="1" indent="-330200" algn="l" rtl="0">
              <a:spcBef>
                <a:spcPts val="0"/>
              </a:spcBef>
              <a:spcAft>
                <a:spcPts val="0"/>
              </a:spcAft>
              <a:buSzPts val="1600"/>
              <a:buChar char="○"/>
            </a:pPr>
            <a:r>
              <a:rPr lang="en" sz="1600"/>
              <a:t>Frequency range 20-20,000 Hz</a:t>
            </a:r>
            <a:endParaRPr sz="1600"/>
          </a:p>
          <a:p>
            <a:pPr marL="457200" lvl="0" indent="-330200" algn="l" rtl="0">
              <a:spcBef>
                <a:spcPts val="0"/>
              </a:spcBef>
              <a:spcAft>
                <a:spcPts val="0"/>
              </a:spcAft>
              <a:buSzPts val="1600"/>
              <a:buChar char="●"/>
            </a:pPr>
            <a:r>
              <a:rPr lang="en" sz="1600"/>
              <a:t>Internal amplification system</a:t>
            </a:r>
            <a:endParaRPr sz="1600"/>
          </a:p>
          <a:p>
            <a:pPr marL="457200" lvl="0" indent="-330200" algn="l" rtl="0">
              <a:spcBef>
                <a:spcPts val="0"/>
              </a:spcBef>
              <a:spcAft>
                <a:spcPts val="0"/>
              </a:spcAft>
              <a:buSzPts val="1600"/>
              <a:buChar char="●"/>
            </a:pPr>
            <a:r>
              <a:rPr lang="en" sz="1600"/>
              <a:t>Ability to switch to battery power</a:t>
            </a:r>
            <a:endParaRPr sz="1600"/>
          </a:p>
          <a:p>
            <a:pPr marL="914400" lvl="1" indent="-330200" algn="l" rtl="0">
              <a:spcBef>
                <a:spcPts val="0"/>
              </a:spcBef>
              <a:spcAft>
                <a:spcPts val="0"/>
              </a:spcAft>
              <a:buSzPts val="1600"/>
              <a:buChar char="○"/>
            </a:pPr>
            <a:r>
              <a:rPr lang="en" sz="1600"/>
              <a:t>24V</a:t>
            </a:r>
            <a:endParaRPr sz="1600"/>
          </a:p>
          <a:p>
            <a:pPr marL="914400" lvl="1" indent="-330200" algn="l" rtl="0">
              <a:spcBef>
                <a:spcPts val="0"/>
              </a:spcBef>
              <a:spcAft>
                <a:spcPts val="0"/>
              </a:spcAft>
              <a:buSzPts val="1600"/>
              <a:buChar char="○"/>
            </a:pPr>
            <a:r>
              <a:rPr lang="en" sz="1600"/>
              <a:t>1 hr of life @ 200W</a:t>
            </a:r>
            <a:endParaRPr sz="1600"/>
          </a:p>
          <a:p>
            <a:pPr marL="0" lvl="0" indent="0" algn="l" rtl="0">
              <a:spcBef>
                <a:spcPts val="0"/>
              </a:spcBef>
              <a:spcAft>
                <a:spcPts val="0"/>
              </a:spcAft>
              <a:buNone/>
            </a:pPr>
            <a:endParaRPr sz="1600"/>
          </a:p>
        </p:txBody>
      </p:sp>
      <p:pic>
        <p:nvPicPr>
          <p:cNvPr id="2" name="slide3">
            <a:hlinkClick r:id="" action="ppaction://media"/>
            <a:extLst>
              <a:ext uri="{FF2B5EF4-FFF2-40B4-BE49-F238E27FC236}">
                <a16:creationId xmlns:a16="http://schemas.microsoft.com/office/drawing/2014/main" id="{221AD1D6-1988-4655-985C-E84022BCE2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5688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69"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Parts</a:t>
            </a:r>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ADC - TLV320ADC6140IRTWT</a:t>
            </a:r>
            <a:endParaRPr sz="1600"/>
          </a:p>
          <a:p>
            <a:pPr marL="457200" lvl="0" indent="-317500" algn="l" rtl="0">
              <a:spcBef>
                <a:spcPts val="1600"/>
              </a:spcBef>
              <a:spcAft>
                <a:spcPts val="0"/>
              </a:spcAft>
              <a:buSzPts val="1400"/>
              <a:buChar char="●"/>
            </a:pPr>
            <a:r>
              <a:rPr lang="en" sz="1400"/>
              <a:t>I2C &amp; I2S</a:t>
            </a:r>
            <a:endParaRPr sz="1400"/>
          </a:p>
          <a:p>
            <a:pPr marL="457200" lvl="0" indent="-317500" algn="l" rtl="0">
              <a:spcBef>
                <a:spcPts val="0"/>
              </a:spcBef>
              <a:spcAft>
                <a:spcPts val="0"/>
              </a:spcAft>
              <a:buSzPts val="1400"/>
              <a:buChar char="●"/>
            </a:pPr>
            <a:r>
              <a:rPr lang="en" sz="1400"/>
              <a:t>Sampling rate up to 768kHz</a:t>
            </a:r>
            <a:endParaRPr sz="1400"/>
          </a:p>
          <a:p>
            <a:pPr marL="0" lvl="0" indent="0" algn="l" rtl="0">
              <a:spcBef>
                <a:spcPts val="1600"/>
              </a:spcBef>
              <a:spcAft>
                <a:spcPts val="0"/>
              </a:spcAft>
              <a:buNone/>
            </a:pPr>
            <a:r>
              <a:rPr lang="en" sz="1600"/>
              <a:t>Amplifier - TAS3251DKQR</a:t>
            </a:r>
            <a:endParaRPr sz="1600"/>
          </a:p>
          <a:p>
            <a:pPr marL="457200" lvl="0" indent="-317500" algn="l" rtl="0">
              <a:spcBef>
                <a:spcPts val="1600"/>
              </a:spcBef>
              <a:spcAft>
                <a:spcPts val="0"/>
              </a:spcAft>
              <a:buSzPts val="1400"/>
              <a:buChar char="●"/>
            </a:pPr>
            <a:r>
              <a:rPr lang="en" sz="1400"/>
              <a:t>I2C &amp; I2S</a:t>
            </a:r>
            <a:endParaRPr sz="1400"/>
          </a:p>
          <a:p>
            <a:pPr marL="457200" lvl="0" indent="-317500" algn="l" rtl="0">
              <a:spcBef>
                <a:spcPts val="0"/>
              </a:spcBef>
              <a:spcAft>
                <a:spcPts val="0"/>
              </a:spcAft>
              <a:buSzPts val="1400"/>
              <a:buChar char="●"/>
            </a:pPr>
            <a:r>
              <a:rPr lang="en" sz="1400"/>
              <a:t>175W to 285W</a:t>
            </a:r>
            <a:endParaRPr sz="1400"/>
          </a:p>
          <a:p>
            <a:pPr marL="457200" lvl="0" indent="-317500" algn="l" rtl="0">
              <a:spcBef>
                <a:spcPts val="0"/>
              </a:spcBef>
              <a:spcAft>
                <a:spcPts val="0"/>
              </a:spcAft>
              <a:buSzPts val="1400"/>
              <a:buChar char="●"/>
            </a:pPr>
            <a:r>
              <a:rPr lang="en" sz="1400"/>
              <a:t>Programmable crossover and filters</a:t>
            </a:r>
            <a:endParaRPr sz="1400"/>
          </a:p>
          <a:p>
            <a:pPr marL="0" lvl="0" indent="0" algn="l" rtl="0">
              <a:spcBef>
                <a:spcPts val="1600"/>
              </a:spcBef>
              <a:spcAft>
                <a:spcPts val="0"/>
              </a:spcAft>
              <a:buNone/>
            </a:pPr>
            <a:r>
              <a:rPr lang="en" sz="1600"/>
              <a:t>LaunchPad MC w/  CC2454MODA</a:t>
            </a:r>
            <a:endParaRPr sz="1600"/>
          </a:p>
          <a:p>
            <a:pPr marL="457200" lvl="0" indent="-317500" algn="l" rtl="0">
              <a:spcBef>
                <a:spcPts val="1600"/>
              </a:spcBef>
              <a:spcAft>
                <a:spcPts val="0"/>
              </a:spcAft>
              <a:buSzPts val="1400"/>
              <a:buChar char="●"/>
            </a:pPr>
            <a:r>
              <a:rPr lang="en" sz="1400"/>
              <a:t>I2C &amp; I2S</a:t>
            </a:r>
            <a:endParaRPr sz="1400"/>
          </a:p>
        </p:txBody>
      </p:sp>
      <p:pic>
        <p:nvPicPr>
          <p:cNvPr id="79" name="Google Shape;79;p16"/>
          <p:cNvPicPr preferRelativeResize="0"/>
          <p:nvPr/>
        </p:nvPicPr>
        <p:blipFill>
          <a:blip r:embed="rId5">
            <a:alphaModFix/>
          </a:blip>
          <a:stretch>
            <a:fillRect/>
          </a:stretch>
        </p:blipFill>
        <p:spPr>
          <a:xfrm>
            <a:off x="7114075" y="1181683"/>
            <a:ext cx="1660600" cy="1132218"/>
          </a:xfrm>
          <a:prstGeom prst="rect">
            <a:avLst/>
          </a:prstGeom>
          <a:noFill/>
          <a:ln>
            <a:noFill/>
          </a:ln>
        </p:spPr>
      </p:pic>
      <p:pic>
        <p:nvPicPr>
          <p:cNvPr id="80" name="Google Shape;80;p16"/>
          <p:cNvPicPr preferRelativeResize="0"/>
          <p:nvPr/>
        </p:nvPicPr>
        <p:blipFill>
          <a:blip r:embed="rId6">
            <a:alphaModFix/>
          </a:blip>
          <a:stretch>
            <a:fillRect/>
          </a:stretch>
        </p:blipFill>
        <p:spPr>
          <a:xfrm>
            <a:off x="4572000" y="1152475"/>
            <a:ext cx="1660600" cy="1190619"/>
          </a:xfrm>
          <a:prstGeom prst="rect">
            <a:avLst/>
          </a:prstGeom>
          <a:noFill/>
          <a:ln>
            <a:noFill/>
          </a:ln>
        </p:spPr>
      </p:pic>
      <p:pic>
        <p:nvPicPr>
          <p:cNvPr id="81" name="Google Shape;81;p16"/>
          <p:cNvPicPr preferRelativeResize="0"/>
          <p:nvPr/>
        </p:nvPicPr>
        <p:blipFill rotWithShape="1">
          <a:blip r:embed="rId7">
            <a:alphaModFix/>
          </a:blip>
          <a:srcRect l="23075" t="12891" r="18859" b="12891"/>
          <a:stretch/>
        </p:blipFill>
        <p:spPr>
          <a:xfrm>
            <a:off x="5949950" y="2842275"/>
            <a:ext cx="1716350" cy="1410300"/>
          </a:xfrm>
          <a:prstGeom prst="rect">
            <a:avLst/>
          </a:prstGeom>
          <a:noFill/>
          <a:ln>
            <a:noFill/>
          </a:ln>
        </p:spPr>
      </p:pic>
      <p:pic>
        <p:nvPicPr>
          <p:cNvPr id="2" name="Parts slide">
            <a:hlinkClick r:id="" action="ppaction://media"/>
            <a:extLst>
              <a:ext uri="{FF2B5EF4-FFF2-40B4-BE49-F238E27FC236}">
                <a16:creationId xmlns:a16="http://schemas.microsoft.com/office/drawing/2014/main" id="{66A3C8E6-B879-41F1-BCA1-C8C9C4B54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0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8"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Layout</a:t>
            </a:r>
            <a:endParaRPr/>
          </a:p>
        </p:txBody>
      </p:sp>
      <p:sp>
        <p:nvSpPr>
          <p:cNvPr id="88" name="Google Shape;88;p17"/>
          <p:cNvSpPr txBox="1">
            <a:spLocks noGrp="1"/>
          </p:cNvSpPr>
          <p:nvPr>
            <p:ph type="body" idx="1"/>
          </p:nvPr>
        </p:nvSpPr>
        <p:spPr>
          <a:xfrm>
            <a:off x="311700" y="1152475"/>
            <a:ext cx="298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Communication over I2C and UART</a:t>
            </a:r>
            <a:endParaRPr/>
          </a:p>
          <a:p>
            <a:pPr marL="0" lvl="0" indent="0" algn="l" rtl="0">
              <a:spcBef>
                <a:spcPts val="1600"/>
              </a:spcBef>
              <a:spcAft>
                <a:spcPts val="1600"/>
              </a:spcAft>
              <a:buNone/>
            </a:pPr>
            <a:r>
              <a:rPr lang="en"/>
              <a:t>Audio signal over I2S and analog line level</a:t>
            </a:r>
            <a:endParaRPr/>
          </a:p>
        </p:txBody>
      </p:sp>
      <p:pic>
        <p:nvPicPr>
          <p:cNvPr id="89" name="Google Shape;89;p17"/>
          <p:cNvPicPr preferRelativeResize="0"/>
          <p:nvPr/>
        </p:nvPicPr>
        <p:blipFill>
          <a:blip r:embed="rId5">
            <a:alphaModFix/>
          </a:blip>
          <a:stretch>
            <a:fillRect/>
          </a:stretch>
        </p:blipFill>
        <p:spPr>
          <a:xfrm>
            <a:off x="3426550" y="356813"/>
            <a:ext cx="5405750" cy="4429875"/>
          </a:xfrm>
          <a:prstGeom prst="rect">
            <a:avLst/>
          </a:prstGeom>
          <a:noFill/>
          <a:ln>
            <a:noFill/>
          </a:ln>
        </p:spPr>
      </p:pic>
      <p:pic>
        <p:nvPicPr>
          <p:cNvPr id="2" name="System Layout">
            <a:hlinkClick r:id="" action="ppaction://media"/>
            <a:extLst>
              <a:ext uri="{FF2B5EF4-FFF2-40B4-BE49-F238E27FC236}">
                <a16:creationId xmlns:a16="http://schemas.microsoft.com/office/drawing/2014/main" id="{BF79857A-364F-491D-BB09-076C17A55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96"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Power System Layout</a:t>
            </a:r>
            <a:endParaRPr/>
          </a:p>
        </p:txBody>
      </p:sp>
      <p:pic>
        <p:nvPicPr>
          <p:cNvPr id="96" name="Google Shape;96;p18"/>
          <p:cNvPicPr preferRelativeResize="0"/>
          <p:nvPr/>
        </p:nvPicPr>
        <p:blipFill>
          <a:blip r:embed="rId5">
            <a:alphaModFix/>
          </a:blip>
          <a:stretch>
            <a:fillRect/>
          </a:stretch>
        </p:blipFill>
        <p:spPr>
          <a:xfrm>
            <a:off x="524825" y="1100187"/>
            <a:ext cx="8094349" cy="3520975"/>
          </a:xfrm>
          <a:prstGeom prst="rect">
            <a:avLst/>
          </a:prstGeom>
          <a:noFill/>
          <a:ln>
            <a:noFill/>
          </a:ln>
        </p:spPr>
      </p:pic>
      <p:pic>
        <p:nvPicPr>
          <p:cNvPr id="2" name="Power System">
            <a:hlinkClick r:id="" action="ppaction://media"/>
            <a:extLst>
              <a:ext uri="{FF2B5EF4-FFF2-40B4-BE49-F238E27FC236}">
                <a16:creationId xmlns:a16="http://schemas.microsoft.com/office/drawing/2014/main" id="{BFBEEC8E-87A8-42B1-8C2C-C4F208559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4533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20"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COVID-19</a:t>
            </a:r>
            <a:endParaRPr/>
          </a:p>
        </p:txBody>
      </p:sp>
      <p:sp>
        <p:nvSpPr>
          <p:cNvPr id="103" name="Google Shape;103;p19"/>
          <p:cNvSpPr txBox="1">
            <a:spLocks noGrp="1"/>
          </p:cNvSpPr>
          <p:nvPr>
            <p:ph type="body" idx="1"/>
          </p:nvPr>
        </p:nvSpPr>
        <p:spPr>
          <a:xfrm>
            <a:off x="260875" y="1172825"/>
            <a:ext cx="49254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Soldering amp and ADC to breakout board</a:t>
            </a:r>
            <a:endParaRPr/>
          </a:p>
          <a:p>
            <a:pPr marL="457200" lvl="0" indent="-342900" algn="l" rtl="0">
              <a:spcBef>
                <a:spcPts val="0"/>
              </a:spcBef>
              <a:spcAft>
                <a:spcPts val="0"/>
              </a:spcAft>
              <a:buSzPts val="1800"/>
              <a:buChar char="●"/>
            </a:pPr>
            <a:r>
              <a:rPr lang="en"/>
              <a:t>Wired the many required resistors and capacitors to the amp and ADC as listed by the datasheet</a:t>
            </a:r>
            <a:endParaRPr/>
          </a:p>
        </p:txBody>
      </p:sp>
      <p:pic>
        <p:nvPicPr>
          <p:cNvPr id="104" name="Google Shape;104;p19"/>
          <p:cNvPicPr preferRelativeResize="0"/>
          <p:nvPr/>
        </p:nvPicPr>
        <p:blipFill>
          <a:blip r:embed="rId5">
            <a:alphaModFix/>
          </a:blip>
          <a:stretch>
            <a:fillRect/>
          </a:stretch>
        </p:blipFill>
        <p:spPr>
          <a:xfrm>
            <a:off x="6193226" y="1738946"/>
            <a:ext cx="2950775" cy="1437325"/>
          </a:xfrm>
          <a:prstGeom prst="rect">
            <a:avLst/>
          </a:prstGeom>
          <a:noFill/>
          <a:ln>
            <a:noFill/>
          </a:ln>
        </p:spPr>
      </p:pic>
      <p:pic>
        <p:nvPicPr>
          <p:cNvPr id="105" name="Google Shape;105;p19"/>
          <p:cNvPicPr preferRelativeResize="0"/>
          <p:nvPr/>
        </p:nvPicPr>
        <p:blipFill rotWithShape="1">
          <a:blip r:embed="rId6">
            <a:alphaModFix/>
          </a:blip>
          <a:srcRect l="1842" t="43552" r="6034" b="30786"/>
          <a:stretch/>
        </p:blipFill>
        <p:spPr>
          <a:xfrm>
            <a:off x="0" y="3485525"/>
            <a:ext cx="4520976" cy="1617303"/>
          </a:xfrm>
          <a:prstGeom prst="rect">
            <a:avLst/>
          </a:prstGeom>
          <a:noFill/>
          <a:ln>
            <a:noFill/>
          </a:ln>
        </p:spPr>
      </p:pic>
      <p:pic>
        <p:nvPicPr>
          <p:cNvPr id="106" name="Google Shape;106;p19"/>
          <p:cNvPicPr preferRelativeResize="0"/>
          <p:nvPr/>
        </p:nvPicPr>
        <p:blipFill>
          <a:blip r:embed="rId7">
            <a:alphaModFix/>
          </a:blip>
          <a:stretch>
            <a:fillRect/>
          </a:stretch>
        </p:blipFill>
        <p:spPr>
          <a:xfrm rot="-5400000">
            <a:off x="6987463" y="2986962"/>
            <a:ext cx="1849525" cy="2463551"/>
          </a:xfrm>
          <a:prstGeom prst="rect">
            <a:avLst/>
          </a:prstGeom>
          <a:noFill/>
          <a:ln>
            <a:noFill/>
          </a:ln>
        </p:spPr>
      </p:pic>
      <p:pic>
        <p:nvPicPr>
          <p:cNvPr id="107" name="Google Shape;107;p19"/>
          <p:cNvPicPr preferRelativeResize="0"/>
          <p:nvPr/>
        </p:nvPicPr>
        <p:blipFill>
          <a:blip r:embed="rId8">
            <a:alphaModFix/>
          </a:blip>
          <a:stretch>
            <a:fillRect/>
          </a:stretch>
        </p:blipFill>
        <p:spPr>
          <a:xfrm rot="-5400000">
            <a:off x="7398525" y="-6525"/>
            <a:ext cx="1738949" cy="1751999"/>
          </a:xfrm>
          <a:prstGeom prst="rect">
            <a:avLst/>
          </a:prstGeom>
          <a:noFill/>
          <a:ln>
            <a:noFill/>
          </a:ln>
        </p:spPr>
      </p:pic>
      <p:pic>
        <p:nvPicPr>
          <p:cNvPr id="2" name="BeforeCovid1">
            <a:hlinkClick r:id="" action="ppaction://media"/>
            <a:extLst>
              <a:ext uri="{FF2B5EF4-FFF2-40B4-BE49-F238E27FC236}">
                <a16:creationId xmlns:a16="http://schemas.microsoft.com/office/drawing/2014/main" id="{BB21EE41-952C-45C8-9C0C-10470D36B2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602" y="4589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52"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COVID-19</a:t>
            </a:r>
            <a:endParaRPr/>
          </a:p>
        </p:txBody>
      </p:sp>
      <p:sp>
        <p:nvSpPr>
          <p:cNvPr id="114" name="Google Shape;114;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Setting register values</a:t>
            </a:r>
            <a:endParaRPr/>
          </a:p>
          <a:p>
            <a:pPr marL="914400" lvl="1" indent="-317500" algn="l" rtl="0">
              <a:spcBef>
                <a:spcPts val="0"/>
              </a:spcBef>
              <a:spcAft>
                <a:spcPts val="0"/>
              </a:spcAft>
              <a:buSzPts val="1400"/>
              <a:buChar char="○"/>
            </a:pPr>
            <a:r>
              <a:rPr lang="en"/>
              <a:t>Huge number of registers to look through in datasheet(~100+)</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Using Logic Analyzer, Oscilloscope, and function generator for testing</a:t>
            </a:r>
            <a:endParaRPr/>
          </a:p>
          <a:p>
            <a:pPr marL="914400" lvl="1" indent="-317500" algn="l" rtl="0">
              <a:spcBef>
                <a:spcPts val="0"/>
              </a:spcBef>
              <a:spcAft>
                <a:spcPts val="0"/>
              </a:spcAft>
              <a:buSzPts val="1400"/>
              <a:buChar char="○"/>
            </a:pPr>
            <a:r>
              <a:rPr lang="en"/>
              <a:t>Continued to not produce sound despite many tweaks to code(e.g. changing different register bits, changing CLK frequencies, double checking wiring)</a:t>
            </a:r>
            <a:endParaRPr/>
          </a:p>
          <a:p>
            <a:pPr marL="0" lvl="0" indent="0" algn="l" rtl="0">
              <a:spcBef>
                <a:spcPts val="1600"/>
              </a:spcBef>
              <a:spcAft>
                <a:spcPts val="1600"/>
              </a:spcAft>
              <a:buNone/>
            </a:pPr>
            <a:endParaRPr/>
          </a:p>
        </p:txBody>
      </p:sp>
      <p:pic>
        <p:nvPicPr>
          <p:cNvPr id="2" name="BeforeCovid2">
            <a:hlinkClick r:id="" action="ppaction://media"/>
            <a:extLst>
              <a:ext uri="{FF2B5EF4-FFF2-40B4-BE49-F238E27FC236}">
                <a16:creationId xmlns:a16="http://schemas.microsoft.com/office/drawing/2014/main" id="{DC222BF5-0966-48FD-9A46-631867A5D0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5688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14"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COVID-19 Limitations</a:t>
            </a:r>
            <a:endParaRPr/>
          </a:p>
        </p:txBody>
      </p:sp>
      <p:sp>
        <p:nvSpPr>
          <p:cNvPr id="121" name="Google Shape;12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Limitations on ordering:</a:t>
            </a:r>
            <a:endParaRPr/>
          </a:p>
          <a:p>
            <a:pPr marL="914400" lvl="1" indent="-317500" algn="l" rtl="0">
              <a:spcBef>
                <a:spcPts val="0"/>
              </a:spcBef>
              <a:spcAft>
                <a:spcPts val="0"/>
              </a:spcAft>
              <a:buSzPts val="1400"/>
              <a:buChar char="○"/>
            </a:pPr>
            <a:r>
              <a:rPr lang="en"/>
              <a:t>New Parts: Including PCB, Speakers, Power Supply</a:t>
            </a:r>
            <a:endParaRPr/>
          </a:p>
          <a:p>
            <a:pPr marL="914400" lvl="1" indent="-317500" algn="l" rtl="0">
              <a:spcBef>
                <a:spcPts val="0"/>
              </a:spcBef>
              <a:spcAft>
                <a:spcPts val="0"/>
              </a:spcAft>
              <a:buSzPts val="1400"/>
              <a:buChar char="○"/>
            </a:pPr>
            <a:r>
              <a:rPr lang="en"/>
              <a:t>Replacement parts: ADC and amplifier</a:t>
            </a:r>
            <a:endParaRPr/>
          </a:p>
          <a:p>
            <a:pPr marL="457200" lvl="0" indent="-342900" algn="l" rtl="0">
              <a:spcBef>
                <a:spcPts val="0"/>
              </a:spcBef>
              <a:spcAft>
                <a:spcPts val="0"/>
              </a:spcAft>
              <a:buSzPts val="1800"/>
              <a:buChar char="●"/>
            </a:pPr>
            <a:r>
              <a:rPr lang="en"/>
              <a:t>Limitations on meeting and equipment:</a:t>
            </a:r>
            <a:endParaRPr/>
          </a:p>
          <a:p>
            <a:pPr marL="914400" lvl="1" indent="-317500" algn="l" rtl="0">
              <a:spcBef>
                <a:spcPts val="0"/>
              </a:spcBef>
              <a:spcAft>
                <a:spcPts val="0"/>
              </a:spcAft>
              <a:buSzPts val="1400"/>
              <a:buChar char="○"/>
            </a:pPr>
            <a:r>
              <a:rPr lang="en"/>
              <a:t>Only one member had access to the parts and equipment</a:t>
            </a:r>
            <a:endParaRPr/>
          </a:p>
          <a:p>
            <a:pPr marL="914400" lvl="1" indent="-317500" algn="l" rtl="0">
              <a:spcBef>
                <a:spcPts val="0"/>
              </a:spcBef>
              <a:spcAft>
                <a:spcPts val="0"/>
              </a:spcAft>
              <a:buSzPts val="1400"/>
              <a:buChar char="○"/>
            </a:pPr>
            <a:r>
              <a:rPr lang="en"/>
              <a:t>Went from an 8 channel oscilloscope to a 2 channel oscilloscope </a:t>
            </a:r>
            <a:endParaRPr/>
          </a:p>
          <a:p>
            <a:pPr marL="457200" lvl="0" indent="-342900" algn="l" rtl="0">
              <a:spcBef>
                <a:spcPts val="0"/>
              </a:spcBef>
              <a:spcAft>
                <a:spcPts val="0"/>
              </a:spcAft>
              <a:buSzPts val="1800"/>
              <a:buChar char="●"/>
            </a:pPr>
            <a:r>
              <a:rPr lang="en"/>
              <a:t>Granted access to:</a:t>
            </a:r>
            <a:endParaRPr/>
          </a:p>
          <a:p>
            <a:pPr marL="914400" lvl="1" indent="-317500" algn="l" rtl="0">
              <a:spcBef>
                <a:spcPts val="0"/>
              </a:spcBef>
              <a:spcAft>
                <a:spcPts val="0"/>
              </a:spcAft>
              <a:buSzPts val="1400"/>
              <a:buChar char="○"/>
            </a:pPr>
            <a:r>
              <a:rPr lang="en"/>
              <a:t>2 channel oscilloscope</a:t>
            </a:r>
            <a:endParaRPr/>
          </a:p>
          <a:p>
            <a:pPr marL="914400" lvl="1" indent="-317500" algn="l" rtl="0">
              <a:spcBef>
                <a:spcPts val="0"/>
              </a:spcBef>
              <a:spcAft>
                <a:spcPts val="0"/>
              </a:spcAft>
              <a:buSzPts val="1400"/>
              <a:buChar char="○"/>
            </a:pPr>
            <a:r>
              <a:rPr lang="en"/>
              <a:t>Stationary power supply</a:t>
            </a:r>
            <a:endParaRPr/>
          </a:p>
          <a:p>
            <a:pPr marL="914400" lvl="1" indent="-317500" algn="l" rtl="0">
              <a:spcBef>
                <a:spcPts val="0"/>
              </a:spcBef>
              <a:spcAft>
                <a:spcPts val="0"/>
              </a:spcAft>
              <a:buSzPts val="1400"/>
              <a:buChar char="○"/>
            </a:pPr>
            <a:r>
              <a:rPr lang="en"/>
              <a:t>Arbitrary wave function generator</a:t>
            </a:r>
            <a:endParaRPr/>
          </a:p>
        </p:txBody>
      </p:sp>
      <p:pic>
        <p:nvPicPr>
          <p:cNvPr id="2" name="Covid19 lmits">
            <a:hlinkClick r:id="" action="ppaction://media"/>
            <a:extLst>
              <a:ext uri="{FF2B5EF4-FFF2-40B4-BE49-F238E27FC236}">
                <a16:creationId xmlns:a16="http://schemas.microsoft.com/office/drawing/2014/main" id="{BD4E43D0-C9A4-4DEE-B126-F6FCD4B908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0" y="45506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72" fill="hold"/>
                                        <p:tgtEl>
                                          <p:spTgt spid="2"/>
                                        </p:tgtEl>
                                      </p:cBhvr>
                                    </p:cmd>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2078</Words>
  <Application>Microsoft Office PowerPoint</Application>
  <PresentationFormat>On-screen Show (16:9)</PresentationFormat>
  <Paragraphs>163</Paragraphs>
  <Slides>13</Slides>
  <Notes>13</Notes>
  <HiddenSlides>0</HiddenSlides>
  <MMClips>13</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vt:lpstr>
      <vt:lpstr>Simple Dark</vt:lpstr>
      <vt:lpstr>Backpack Speaker</vt:lpstr>
      <vt:lpstr>Introduction</vt:lpstr>
      <vt:lpstr>Original Goals</vt:lpstr>
      <vt:lpstr>Parts</vt:lpstr>
      <vt:lpstr>System Layout</vt:lpstr>
      <vt:lpstr>Power System Layout</vt:lpstr>
      <vt:lpstr>Before COVID-19</vt:lpstr>
      <vt:lpstr>Before COVID-19</vt:lpstr>
      <vt:lpstr>COVID-19 Limitations</vt:lpstr>
      <vt:lpstr>New System Layout</vt:lpstr>
      <vt:lpstr>After COVID-19</vt:lpstr>
      <vt:lpstr>Resulting System</vt:lpstr>
      <vt:lpstr>What We Could Have Done Better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Backpack Speaker</dc:title>
  <cp:lastModifiedBy>Andrew Vernetti</cp:lastModifiedBy>
  <cp:revision>1</cp:revision>
  <dcterms:modified xsi:type="dcterms:W3CDTF">2020-04-30T00:22:23Z</dcterms:modified>
</cp:coreProperties>
</file>