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F6F87D9-5F48-4F62-9973-D51393180D05}">
  <a:tblStyle styleId="{3F6F87D9-5F48-4F62-9973-D51393180D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Roboto-bold.fntdata"/><Relationship Id="rId10" Type="http://schemas.openxmlformats.org/officeDocument/2006/relationships/slide" Target="slides/slide4.xml"/><Relationship Id="rId21" Type="http://schemas.openxmlformats.org/officeDocument/2006/relationships/font" Target="fonts/Roboto-regular.fntdata"/><Relationship Id="rId13" Type="http://schemas.openxmlformats.org/officeDocument/2006/relationships/slide" Target="slides/slide7.xml"/><Relationship Id="rId24" Type="http://schemas.openxmlformats.org/officeDocument/2006/relationships/font" Target="fonts/Roboto-boldItalic.fntdata"/><Relationship Id="rId12" Type="http://schemas.openxmlformats.org/officeDocument/2006/relationships/slide" Target="slides/slide6.xml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522d94440_4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  <p:sp>
        <p:nvSpPr>
          <p:cNvPr id="241" name="Google Shape;241;g7522d94440_4_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522d94440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522d94440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522d94440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522d94440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Volkan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522d94440_4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Volkan</a:t>
            </a:r>
            <a:endParaRPr/>
          </a:p>
        </p:txBody>
      </p:sp>
      <p:sp>
        <p:nvSpPr>
          <p:cNvPr id="265" name="Google Shape;265;g7522d94440_4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522d94440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522d94440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Volkan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522d94440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  <p:sp>
        <p:nvSpPr>
          <p:cNvPr id="152" name="Google Shape;152;g7522d94440_4_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522d94440_4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</a:t>
            </a:r>
            <a:endParaRPr/>
          </a:p>
        </p:txBody>
      </p:sp>
      <p:sp>
        <p:nvSpPr>
          <p:cNvPr id="160" name="Google Shape;160;g7522d94440_4_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522d94440_4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Volkan</a:t>
            </a:r>
            <a:endParaRPr/>
          </a:p>
        </p:txBody>
      </p:sp>
      <p:sp>
        <p:nvSpPr>
          <p:cNvPr id="170" name="Google Shape;170;g7522d94440_4_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522d94440_4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</a:t>
            </a:r>
            <a:endParaRPr/>
          </a:p>
        </p:txBody>
      </p:sp>
      <p:sp>
        <p:nvSpPr>
          <p:cNvPr id="179" name="Google Shape;179;g7522d94440_4_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522d94440_4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Volkan</a:t>
            </a:r>
            <a:endParaRPr/>
          </a:p>
        </p:txBody>
      </p:sp>
      <p:sp>
        <p:nvSpPr>
          <p:cNvPr id="188" name="Google Shape;188;g7522d94440_4_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522d94440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522d94440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522d94440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522d94440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522d9444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522d9444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 Content">
  <p:cSld name="Bullet Conten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628649" y="1085850"/>
            <a:ext cx="7886700" cy="3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2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7">
  <p:cSld name="Divider 7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 rotWithShape="1">
          <a:blip r:embed="rId2">
            <a:alphaModFix/>
          </a:blip>
          <a:srcRect b="7029" l="5321" r="12313" t="0"/>
          <a:stretch/>
        </p:blipFill>
        <p:spPr>
          <a:xfrm>
            <a:off x="0" y="0"/>
            <a:ext cx="914781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s Page">
  <p:cSld name="Images Pag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>
            <a:off x="628650" y="1097280"/>
            <a:ext cx="44817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/>
          <p:nvPr>
            <p:ph idx="2" type="pic"/>
          </p:nvPr>
        </p:nvSpPr>
        <p:spPr>
          <a:xfrm>
            <a:off x="628650" y="2530078"/>
            <a:ext cx="4481400" cy="19503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2"/>
          <p:cNvSpPr/>
          <p:nvPr>
            <p:ph idx="3" type="pic"/>
          </p:nvPr>
        </p:nvSpPr>
        <p:spPr>
          <a:xfrm>
            <a:off x="5273675" y="1097280"/>
            <a:ext cx="3352800" cy="33831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2"/>
          <p:cNvSpPr txBox="1"/>
          <p:nvPr>
            <p:ph idx="4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ilmstrip content">
  <p:cSld name="filmstrip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628650" y="3451622"/>
            <a:ext cx="788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3"/>
          <p:cNvSpPr/>
          <p:nvPr>
            <p:ph idx="2" type="pic"/>
          </p:nvPr>
        </p:nvSpPr>
        <p:spPr>
          <a:xfrm>
            <a:off x="3174682" y="2154079"/>
            <a:ext cx="2794500" cy="11286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3" type="body"/>
          </p:nvPr>
        </p:nvSpPr>
        <p:spPr>
          <a:xfrm>
            <a:off x="628650" y="1104662"/>
            <a:ext cx="788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3"/>
          <p:cNvSpPr/>
          <p:nvPr>
            <p:ph idx="4" type="pic"/>
          </p:nvPr>
        </p:nvSpPr>
        <p:spPr>
          <a:xfrm>
            <a:off x="228600" y="2154079"/>
            <a:ext cx="2794500" cy="11286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3"/>
          <p:cNvSpPr/>
          <p:nvPr>
            <p:ph idx="5" type="pic"/>
          </p:nvPr>
        </p:nvSpPr>
        <p:spPr>
          <a:xfrm>
            <a:off x="6096000" y="2154079"/>
            <a:ext cx="2794500" cy="11286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6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deo Sidebar ">
  <p:cSld name="Video Sidebar 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628651" y="1097042"/>
            <a:ext cx="3090000" cy="3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4"/>
          <p:cNvSpPr/>
          <p:nvPr>
            <p:ph idx="2" type="media"/>
          </p:nvPr>
        </p:nvSpPr>
        <p:spPr>
          <a:xfrm>
            <a:off x="3881120" y="1600199"/>
            <a:ext cx="4937700" cy="20649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4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4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3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deo Feature ">
  <p:cSld name="Video Feature 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628651" y="1097042"/>
            <a:ext cx="78867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5"/>
          <p:cNvSpPr/>
          <p:nvPr>
            <p:ph idx="2" type="media"/>
          </p:nvPr>
        </p:nvSpPr>
        <p:spPr>
          <a:xfrm>
            <a:off x="1577522" y="1953102"/>
            <a:ext cx="5988900" cy="2504700"/>
          </a:xfrm>
          <a:prstGeom prst="rect">
            <a:avLst/>
          </a:prstGeom>
          <a:noFill/>
          <a:ln cap="flat" cmpd="sng" w="38100">
            <a:solidFill>
              <a:srgbClr val="ECB2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5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5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3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pan chart">
  <p:cSld name="span char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628650" y="1097042"/>
            <a:ext cx="7886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6"/>
          <p:cNvSpPr/>
          <p:nvPr>
            <p:ph idx="2" type="chart"/>
          </p:nvPr>
        </p:nvSpPr>
        <p:spPr>
          <a:xfrm>
            <a:off x="701675" y="2430780"/>
            <a:ext cx="7813800" cy="20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6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idx="3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debar Chart">
  <p:cSld name="Sidebar Char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7"/>
          <p:cNvSpPr/>
          <p:nvPr>
            <p:ph idx="2" type="chart"/>
          </p:nvPr>
        </p:nvSpPr>
        <p:spPr>
          <a:xfrm>
            <a:off x="4581525" y="1085850"/>
            <a:ext cx="40863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628650" y="1085850"/>
            <a:ext cx="36180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17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7"/>
          <p:cNvSpPr txBox="1"/>
          <p:nvPr>
            <p:ph idx="3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ultichart">
  <p:cSld name="Multichar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8"/>
          <p:cNvSpPr/>
          <p:nvPr>
            <p:ph idx="2" type="chart"/>
          </p:nvPr>
        </p:nvSpPr>
        <p:spPr>
          <a:xfrm>
            <a:off x="4846319" y="1085850"/>
            <a:ext cx="36690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628650" y="1085850"/>
            <a:ext cx="36690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8"/>
          <p:cNvSpPr/>
          <p:nvPr>
            <p:ph idx="3" type="chart"/>
          </p:nvPr>
        </p:nvSpPr>
        <p:spPr>
          <a:xfrm>
            <a:off x="628651" y="2876549"/>
            <a:ext cx="36690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18"/>
          <p:cNvSpPr/>
          <p:nvPr>
            <p:ph idx="4" type="chart"/>
          </p:nvPr>
        </p:nvSpPr>
        <p:spPr>
          <a:xfrm>
            <a:off x="4846319" y="2876549"/>
            <a:ext cx="36690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18"/>
          <p:cNvSpPr txBox="1"/>
          <p:nvPr>
            <p:ph idx="12" type="sldNum"/>
          </p:nvPr>
        </p:nvSpPr>
        <p:spPr>
          <a:xfrm>
            <a:off x="8060924" y="4800555"/>
            <a:ext cx="47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18"/>
          <p:cNvSpPr txBox="1"/>
          <p:nvPr>
            <p:ph idx="10" type="dt"/>
          </p:nvPr>
        </p:nvSpPr>
        <p:spPr>
          <a:xfrm>
            <a:off x="5921375" y="480055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5" type="body"/>
          </p:nvPr>
        </p:nvSpPr>
        <p:spPr>
          <a:xfrm>
            <a:off x="255788" y="0"/>
            <a:ext cx="18861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000"/>
              <a:buChar char="•"/>
              <a:defRPr sz="1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5" name="Google Shape;135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6" name="Google Shape;13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1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/>
        </p:txBody>
      </p:sp>
      <p:sp>
        <p:nvSpPr>
          <p:cNvPr id="140" name="Google Shape;140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" name="Google Shape;141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/>
            </a:lvl1pPr>
            <a:lvl2pPr indent="0" lvl="1" marL="0" algn="r">
              <a:spcBef>
                <a:spcPts val="0"/>
              </a:spcBef>
              <a:buNone/>
              <a:defRPr sz="1100"/>
            </a:lvl2pPr>
            <a:lvl3pPr indent="0" lvl="2" marL="0" algn="r">
              <a:spcBef>
                <a:spcPts val="0"/>
              </a:spcBef>
              <a:buNone/>
              <a:defRPr sz="1100"/>
            </a:lvl3pPr>
            <a:lvl4pPr indent="0" lvl="3" marL="0" algn="r">
              <a:spcBef>
                <a:spcPts val="0"/>
              </a:spcBef>
              <a:buNone/>
              <a:defRPr sz="1100"/>
            </a:lvl4pPr>
            <a:lvl5pPr indent="0" lvl="4" marL="0" algn="r">
              <a:spcBef>
                <a:spcPts val="0"/>
              </a:spcBef>
              <a:buNone/>
              <a:defRPr sz="1100"/>
            </a:lvl5pPr>
            <a:lvl6pPr indent="0" lvl="5" marL="0" algn="r">
              <a:spcBef>
                <a:spcPts val="0"/>
              </a:spcBef>
              <a:buNone/>
              <a:defRPr sz="1100"/>
            </a:lvl6pPr>
            <a:lvl7pPr indent="0" lvl="6" marL="0" algn="r">
              <a:spcBef>
                <a:spcPts val="0"/>
              </a:spcBef>
              <a:buNone/>
              <a:defRPr sz="1100"/>
            </a:lvl7pPr>
            <a:lvl8pPr indent="0" lvl="7" marL="0" algn="r">
              <a:spcBef>
                <a:spcPts val="0"/>
              </a:spcBef>
              <a:buNone/>
              <a:defRPr sz="1100"/>
            </a:lvl8pPr>
            <a:lvl9pPr indent="0" lvl="8" mar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y Title">
  <p:cSld name="Gray 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85" y="0"/>
            <a:ext cx="68547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628644" y="142575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6609143" y="4600937"/>
            <a:ext cx="21333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/>
          <p:nvPr/>
        </p:nvSpPr>
        <p:spPr>
          <a:xfrm>
            <a:off x="0" y="2725838"/>
            <a:ext cx="9144000" cy="12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0596" y="3053646"/>
            <a:ext cx="3452107" cy="54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200" y="4672918"/>
            <a:ext cx="1723073" cy="296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ilmstrip Title 1">
  <p:cSld name="Filmstrip Title 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3060418" y="2260221"/>
            <a:ext cx="92700" cy="135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6118650" y="2260221"/>
            <a:ext cx="92700" cy="135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>
            <p:ph idx="2" type="pic"/>
          </p:nvPr>
        </p:nvSpPr>
        <p:spPr>
          <a:xfrm>
            <a:off x="6211246" y="2310513"/>
            <a:ext cx="29307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"/>
          <p:cNvSpPr/>
          <p:nvPr>
            <p:ph idx="3" type="pic"/>
          </p:nvPr>
        </p:nvSpPr>
        <p:spPr>
          <a:xfrm>
            <a:off x="1" y="2311004"/>
            <a:ext cx="30480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"/>
          <p:cNvSpPr/>
          <p:nvPr>
            <p:ph idx="4" type="pic"/>
          </p:nvPr>
        </p:nvSpPr>
        <p:spPr>
          <a:xfrm>
            <a:off x="3165432" y="2310513"/>
            <a:ext cx="29532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85" y="742950"/>
            <a:ext cx="9139629" cy="156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>
            <p:ph type="title"/>
          </p:nvPr>
        </p:nvSpPr>
        <p:spPr>
          <a:xfrm>
            <a:off x="824694" y="107067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6593459" y="4198250"/>
            <a:ext cx="21333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85" y="0"/>
            <a:ext cx="9139629" cy="17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4295" y="4157188"/>
            <a:ext cx="505427" cy="481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1">
  <p:cSld name="divider 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-295" l="2207" r="9236" t="0"/>
          <a:stretch/>
        </p:blipFill>
        <p:spPr>
          <a:xfrm>
            <a:off x="0" y="0"/>
            <a:ext cx="9144001" cy="515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2">
  <p:cSld name="Divider 2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b="7393" l="7921" r="7081" t="9433"/>
          <a:stretch/>
        </p:blipFill>
        <p:spPr>
          <a:xfrm>
            <a:off x="-1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3">
  <p:cSld name="Divider 3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 b="0" l="108" r="-24" t="0"/>
          <a:stretch/>
        </p:blipFill>
        <p:spPr>
          <a:xfrm>
            <a:off x="0" y="-1"/>
            <a:ext cx="6858001" cy="514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4">
  <p:cSld name="Divider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 rotWithShape="1">
          <a:blip r:embed="rId2">
            <a:alphaModFix/>
          </a:blip>
          <a:srcRect b="0" l="10177" r="7698" t="8162"/>
          <a:stretch/>
        </p:blipFill>
        <p:spPr>
          <a:xfrm>
            <a:off x="-8878" y="0"/>
            <a:ext cx="915288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5">
  <p:cSld name="Divider 5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b="0" l="18409" r="7950" t="56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6">
  <p:cSld name="Divider 6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 rotWithShape="1">
          <a:blip r:embed="rId2">
            <a:alphaModFix/>
          </a:blip>
          <a:srcRect b="0" l="12416" r="0" t="109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" y="1687830"/>
            <a:ext cx="9139629" cy="205359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/>
          <p:nvPr/>
        </p:nvSpPr>
        <p:spPr>
          <a:xfrm>
            <a:off x="-2186" y="3779505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0" y="1573524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185" y="0"/>
            <a:ext cx="9139629" cy="17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185" y="4733924"/>
            <a:ext cx="9139629" cy="4095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type="title"/>
          </p:nvPr>
        </p:nvSpPr>
        <p:spPr>
          <a:xfrm>
            <a:off x="628650" y="372905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628650" y="1094899"/>
            <a:ext cx="78867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B21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/>
        </p:nvSpPr>
        <p:spPr>
          <a:xfrm>
            <a:off x="7914998" y="4822903"/>
            <a:ext cx="223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ECB21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800" u="none" cap="none" strike="noStrike">
              <a:solidFill>
                <a:srgbClr val="ECB2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4200" y="4779241"/>
            <a:ext cx="1723073" cy="29620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68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rive.google.com/file/d/1TZZoHp9nsPhOGOQfMjT2zEIlVQeJ0yI1/view" TargetMode="External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uTviwT5Ms54yiYT3sHiFjlWZ_95__ZK7/view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ntrs.nasa.gov/archive/nasa/casi.ntrs.nasa.gov/20070025224.pdf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hyperlink" Target="http://drive.google.com/file/d/1d_CXbZIQTvyUxZHVJXnfVj43gzPbItYl/view" TargetMode="External"/><Relationship Id="rId8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sEU3w7faXhTCCsG90QYlOuXFbyDBD6i2/view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rG4T_XGmrGea_4KCD0S69mkKs_SrXftr/view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ZeYbzBKz9VMdTvYYgxBhvfJd1wmZSTmd/view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hyperlink" Target="http://drive.google.com/file/d/1blHYkpQBuZgKSCNJHVQida5nTBE7mBpS/view" TargetMode="External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hyperlink" Target="http://drive.google.com/file/d/1fQ0CHNhGuDVCFhYptQUj-txgQXRYbTXU/view" TargetMode="External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hyperlink" Target="http://drive.google.com/file/d/1Cun0kZqxYLjsIkrnwAFJzlu3YSsF4lF3/view" TargetMode="External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hyperlink" Target="http://drive.google.com/file/d/1_2fM_3PISnWmxWXQ_FNM7ACeC5yxfXFq/view" TargetMode="External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QuOC0XefSvK69mdP3KddajhInyOTDfiS/view" TargetMode="External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3.jpg"/><Relationship Id="rId5" Type="http://schemas.openxmlformats.org/officeDocument/2006/relationships/hyperlink" Target="http://drive.google.com/file/d/14YCKs3glWEq_E8EnCdrZjEaue4wjMMmS/view" TargetMode="External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hyperlink" Target="http://drive.google.com/file/d/1YFMdvz4kxDTwkrcVNif2KCwH5W7p4mo5/view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Relationship Id="rId4" Type="http://schemas.openxmlformats.org/officeDocument/2006/relationships/image" Target="../media/image27.png"/><Relationship Id="rId5" Type="http://schemas.openxmlformats.org/officeDocument/2006/relationships/image" Target="../media/image17.png"/><Relationship Id="rId6" Type="http://schemas.openxmlformats.org/officeDocument/2006/relationships/hyperlink" Target="http://drive.google.com/file/d/1n5OmuDBQnROLak6S3diHMP4eOsOyOVCl/view" TargetMode="External"/><Relationship Id="rId7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-150" y="2348400"/>
            <a:ext cx="9144000" cy="61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2.4 GHz Phased Array System for Lunar Extravehicular Activity (EVA) Communications</a:t>
            </a:r>
            <a:endParaRPr sz="3000"/>
          </a:p>
        </p:txBody>
      </p:sp>
      <p:sp>
        <p:nvSpPr>
          <p:cNvPr id="148" name="Google Shape;148;p21"/>
          <p:cNvSpPr txBox="1"/>
          <p:nvPr/>
        </p:nvSpPr>
        <p:spPr>
          <a:xfrm>
            <a:off x="936825" y="3142925"/>
            <a:ext cx="71865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Lucas Wray, Sarah Deitke, Baris Volkan Gurses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9" name="Google Shape;149;p21" title="Opening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200"/>
              <a:t>Project Demonstration</a:t>
            </a:r>
            <a:endParaRPr sz="2200"/>
          </a:p>
        </p:txBody>
      </p:sp>
      <p:pic>
        <p:nvPicPr>
          <p:cNvPr id="244" name="Google Shape;244;p30" title="Project Demonstration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Range Demonstration</a:t>
            </a:r>
            <a:endParaRPr sz="2200"/>
          </a:p>
        </p:txBody>
      </p:sp>
      <p:sp>
        <p:nvSpPr>
          <p:cNvPr id="250" name="Google Shape;250;p31"/>
          <p:cNvSpPr txBox="1"/>
          <p:nvPr>
            <p:ph idx="1" type="body"/>
          </p:nvPr>
        </p:nvSpPr>
        <p:spPr>
          <a:xfrm>
            <a:off x="6070150" y="1369225"/>
            <a:ext cx="3207900" cy="303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Source of Values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G</a:t>
            </a:r>
            <a:r>
              <a:rPr baseline="-25000" lang="en" sz="1400"/>
              <a:t>T</a:t>
            </a:r>
            <a:r>
              <a:rPr lang="en" sz="1400"/>
              <a:t> = Front End Design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G</a:t>
            </a:r>
            <a:r>
              <a:rPr baseline="-25000" lang="en" sz="1400"/>
              <a:t>R</a:t>
            </a:r>
            <a:r>
              <a:rPr lang="en" sz="1400"/>
              <a:t> = Assumed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P</a:t>
            </a:r>
            <a:r>
              <a:rPr baseline="-25000" lang="en" sz="1400"/>
              <a:t>T</a:t>
            </a:r>
            <a:r>
              <a:rPr lang="en" sz="1400"/>
              <a:t> = 100 mW - assumed 2dB internal loss at back end and 3 dB internal loss at Butler matrix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P</a:t>
            </a:r>
            <a:r>
              <a:rPr baseline="-25000" lang="en" sz="1400"/>
              <a:t>R</a:t>
            </a:r>
            <a:r>
              <a:rPr lang="en" sz="1400"/>
              <a:t> = ESP8266 minimum sensitivity using 802.11 b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h</a:t>
            </a:r>
            <a:r>
              <a:rPr baseline="-25000" lang="en" sz="1400"/>
              <a:t>T</a:t>
            </a:r>
            <a:r>
              <a:rPr lang="en" sz="1400"/>
              <a:t> = 5 meters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h</a:t>
            </a:r>
            <a:r>
              <a:rPr baseline="-25000" lang="en" sz="1400"/>
              <a:t>R</a:t>
            </a:r>
            <a:r>
              <a:rPr lang="en" sz="1400"/>
              <a:t> = 2 meters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M = 20 dB, upper limit on lunar surface </a:t>
            </a:r>
            <a:endParaRPr sz="1400"/>
          </a:p>
        </p:txBody>
      </p:sp>
      <p:sp>
        <p:nvSpPr>
          <p:cNvPr id="251" name="Google Shape;251;p31"/>
          <p:cNvSpPr txBox="1"/>
          <p:nvPr/>
        </p:nvSpPr>
        <p:spPr>
          <a:xfrm>
            <a:off x="628650" y="4337725"/>
            <a:ext cx="78867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https://ntrs.nasa.gov/archive/nasa/casi.ntrs.nasa.gov/20070025224.pdf</a:t>
            </a:r>
            <a:endParaRPr/>
          </a:p>
        </p:txBody>
      </p:sp>
      <p:pic>
        <p:nvPicPr>
          <p:cNvPr descr="d = 10^{\frac{(11.5) + (2) + (-15.22) - (-121) + 2((7)+(3))-(20)}{40}}" id="252" name="Google Shape;252;p31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035" y="2135948"/>
            <a:ext cx="5544890" cy="60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 = 10^{\frac{G_{TdB} + G_{RdB} + P_{TdB} - P_{RdB} + 2(h_{TdB}+h_{RdB})-M}{40}}" id="253" name="Google Shape;253;p31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025" y="1268050"/>
            <a:ext cx="5812124" cy="60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 = 0.95 km" id="254" name="Google Shape;254;p31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025" y="2940400"/>
            <a:ext cx="2069128" cy="3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 title="Range Demonstration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675" y="45660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/>
          <p:nvPr/>
        </p:nvSpPr>
        <p:spPr>
          <a:xfrm>
            <a:off x="0" y="0"/>
            <a:ext cx="9156000" cy="17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61" name="Google Shape;261;p32"/>
          <p:cNvSpPr txBox="1"/>
          <p:nvPr>
            <p:ph type="title"/>
          </p:nvPr>
        </p:nvSpPr>
        <p:spPr>
          <a:xfrm>
            <a:off x="0" y="0"/>
            <a:ext cx="6562200" cy="326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Coverage Demonstration</a:t>
            </a:r>
            <a:endParaRPr sz="2200"/>
          </a:p>
        </p:txBody>
      </p:sp>
      <p:pic>
        <p:nvPicPr>
          <p:cNvPr id="262" name="Google Shape;262;p32" title="Coverage 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6100"/>
            <a:ext cx="9156000" cy="44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200"/>
              <a:t>Acknowledgments</a:t>
            </a:r>
            <a:endParaRPr sz="1100"/>
          </a:p>
        </p:txBody>
      </p:sp>
      <p:sp>
        <p:nvSpPr>
          <p:cNvPr id="268" name="Google Shape;268;p33"/>
          <p:cNvSpPr txBox="1"/>
          <p:nvPr>
            <p:ph idx="1" type="body"/>
          </p:nvPr>
        </p:nvSpPr>
        <p:spPr>
          <a:xfrm>
            <a:off x="628650" y="2178745"/>
            <a:ext cx="78867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/>
              <a:t>We would like to acknowledge Dr. Greg Durgin and Cheng Qi for their help, mentorship, and guidance throughout this project.</a:t>
            </a:r>
            <a:endParaRPr b="1" sz="20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  <p:pic>
        <p:nvPicPr>
          <p:cNvPr id="269" name="Google Shape;269;p33" title="Acknowledgments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00" y="419777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type="title"/>
          </p:nvPr>
        </p:nvSpPr>
        <p:spPr>
          <a:xfrm>
            <a:off x="628650" y="2348389"/>
            <a:ext cx="7886700" cy="61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listening!</a:t>
            </a:r>
            <a:endParaRPr/>
          </a:p>
        </p:txBody>
      </p:sp>
      <p:pic>
        <p:nvPicPr>
          <p:cNvPr id="275" name="Google Shape;275;p34" title="Thank you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50" y="45111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491490" y="273844"/>
            <a:ext cx="38400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200"/>
              <a:t>Motivation</a:t>
            </a:r>
            <a:endParaRPr sz="2200"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491500" y="1437800"/>
            <a:ext cx="4080600" cy="25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2.4 GHz Wi-Fi links are used for EVA communications on the lunar surface.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Compared to VHF links, 2.4 GHz links introduce 18 dB more path loss.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This severely limits the range of communication devices on the lunar surface.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Current NASA goal for EVA range is 0.5 km.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A phased array can be used to increase the gain in the azimuthal plane and surpass this goal.</a:t>
            </a:r>
            <a:endParaRPr sz="1100"/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0" l="7014" r="0" t="2954"/>
          <a:stretch/>
        </p:blipFill>
        <p:spPr>
          <a:xfrm>
            <a:off x="4265023" y="-1"/>
            <a:ext cx="4878977" cy="5143498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7" name="Google Shape;157;p22" title="Motivation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656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552582" y="434750"/>
            <a:ext cx="560562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1900"/>
              <a:t>Technical Specifications</a:t>
            </a:r>
            <a:endParaRPr sz="1900"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552575" y="1253725"/>
            <a:ext cx="61632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2.4 - 2.5 GHz (Wi-Fi band)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10 dB bandwidth ≥ 20 MHz (802.11b channel BW)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Power delivered to 0.5 km </a:t>
            </a:r>
            <a:r>
              <a:rPr lang="en" sz="1600"/>
              <a:t>≥ </a:t>
            </a:r>
            <a:r>
              <a:rPr lang="en" sz="1600"/>
              <a:t>-91 dBm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360° azimuthal coverage (resolution 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≤ 30°)</a:t>
            </a:r>
            <a:endParaRPr sz="1600"/>
          </a:p>
        </p:txBody>
      </p:sp>
      <p:sp>
        <p:nvSpPr>
          <p:cNvPr id="164" name="Google Shape;164;p23"/>
          <p:cNvSpPr/>
          <p:nvPr/>
        </p:nvSpPr>
        <p:spPr>
          <a:xfrm>
            <a:off x="7566660" y="0"/>
            <a:ext cx="1577340" cy="5143500"/>
          </a:xfrm>
          <a:prstGeom prst="rect">
            <a:avLst/>
          </a:prstGeom>
          <a:solidFill>
            <a:srgbClr val="43515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6686550" y="1769185"/>
            <a:ext cx="1605129" cy="1605129"/>
          </a:xfrm>
          <a:prstGeom prst="ellipse">
            <a:avLst/>
          </a:prstGeom>
          <a:solidFill>
            <a:srgbClr val="FFFFFF"/>
          </a:solidFill>
          <a:ln cap="flat" cmpd="sng" w="22225">
            <a:solidFill>
              <a:srgbClr val="00D1F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66" name="Google Shape;166;p23"/>
          <p:cNvPicPr preferRelativeResize="0"/>
          <p:nvPr/>
        </p:nvPicPr>
        <p:blipFill rotWithShape="1">
          <a:blip r:embed="rId3">
            <a:alphaModFix/>
          </a:blip>
          <a:srcRect b="-13" l="0" r="-13" t="161"/>
          <a:stretch/>
        </p:blipFill>
        <p:spPr>
          <a:xfrm>
            <a:off x="6773057" y="1855690"/>
            <a:ext cx="1434420" cy="1432117"/>
          </a:xfrm>
          <a:custGeom>
            <a:rect b="b" l="l" r="r" t="t"/>
            <a:pathLst>
              <a:path extrusionOk="0" h="6057610" w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7" name="Google Shape;167;p23" title="Technical_Specifications.wa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1574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type="title"/>
          </p:nvPr>
        </p:nvSpPr>
        <p:spPr>
          <a:xfrm>
            <a:off x="491489" y="273844"/>
            <a:ext cx="4554038" cy="1269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200"/>
              <a:t>System Design</a:t>
            </a:r>
            <a:endParaRPr sz="2200"/>
          </a:p>
        </p:txBody>
      </p:sp>
      <p:sp>
        <p:nvSpPr>
          <p:cNvPr id="173" name="Google Shape;173;p24"/>
          <p:cNvSpPr txBox="1"/>
          <p:nvPr>
            <p:ph idx="1" type="body"/>
          </p:nvPr>
        </p:nvSpPr>
        <p:spPr>
          <a:xfrm>
            <a:off x="491492" y="1427650"/>
            <a:ext cx="3949800" cy="25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Front end: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Series-fed linear patch antennas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Butler matrices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Back end: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RF switch module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Wi-Fi module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MCU</a:t>
            </a:r>
            <a:endParaRPr sz="1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" sz="1500"/>
              <a:t>Mechanical Fixture: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BNC connectors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Hinges</a:t>
            </a:r>
            <a:endParaRPr sz="11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 sz="1200"/>
              <a:t>Mechanical supports</a:t>
            </a:r>
            <a:endParaRPr sz="1100"/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875" y="229675"/>
            <a:ext cx="4104576" cy="44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3300" y="2396975"/>
            <a:ext cx="2013750" cy="230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 title="System Design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1768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491489" y="273844"/>
            <a:ext cx="4554038" cy="1269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br>
              <a:rPr lang="en" sz="1100"/>
            </a:br>
            <a:r>
              <a:rPr lang="en" sz="2400"/>
              <a:t>Antenna</a:t>
            </a:r>
            <a:r>
              <a:rPr lang="en" sz="2400"/>
              <a:t> Array Design</a:t>
            </a:r>
            <a:endParaRPr sz="1100"/>
          </a:p>
        </p:txBody>
      </p:sp>
      <p:sp>
        <p:nvSpPr>
          <p:cNvPr id="182" name="Google Shape;182;p25"/>
          <p:cNvSpPr txBox="1"/>
          <p:nvPr/>
        </p:nvSpPr>
        <p:spPr>
          <a:xfrm>
            <a:off x="437925" y="1272000"/>
            <a:ext cx="4010400" cy="25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Series-fed patch elements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Designed to 2.45 GHz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Inset feed for 50 Ω match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4-element linear array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λ/2 element spacing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0.060” Rogers 3006 (</a:t>
            </a:r>
            <a:r>
              <a:rPr i="1" lang="en">
                <a:solidFill>
                  <a:schemeClr val="dk1"/>
                </a:solidFill>
              </a:rPr>
              <a:t>ε</a:t>
            </a:r>
            <a:r>
              <a:rPr baseline="-25000" i="1" lang="en">
                <a:solidFill>
                  <a:schemeClr val="dk1"/>
                </a:solidFill>
              </a:rPr>
              <a:t>r</a:t>
            </a:r>
            <a:r>
              <a:rPr lang="en">
                <a:solidFill>
                  <a:schemeClr val="dk1"/>
                </a:solidFill>
              </a:rPr>
              <a:t> = 6.15)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900" y="846870"/>
            <a:ext cx="4253151" cy="34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475" y="3149801"/>
            <a:ext cx="2581301" cy="11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 title="Antenna_Array_Design.wa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449018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491489" y="273844"/>
            <a:ext cx="4554038" cy="1269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br>
              <a:rPr lang="en" sz="1100"/>
            </a:br>
            <a:r>
              <a:rPr lang="en" sz="2400"/>
              <a:t>Butler Matrix Design</a:t>
            </a:r>
            <a:endParaRPr sz="1100"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491500" y="1834313"/>
            <a:ext cx="35124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4×4 topology:</a:t>
            </a:r>
            <a:endParaRPr sz="14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Font typeface="Noto Sans Symbols"/>
              <a:buChar char="•"/>
            </a:pPr>
            <a:r>
              <a:rPr lang="en" sz="1200"/>
              <a:t>4 90</a:t>
            </a:r>
            <a:r>
              <a:rPr lang="en" sz="1200">
                <a:highlight>
                  <a:srgbClr val="FFFFFF"/>
                </a:highlight>
              </a:rPr>
              <a:t>° </a:t>
            </a:r>
            <a:r>
              <a:rPr lang="en" sz="1200"/>
              <a:t>hybrid couplers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Font typeface="Noto Sans Symbols"/>
              <a:buChar char="•"/>
            </a:pPr>
            <a:r>
              <a:rPr lang="en" sz="1200"/>
              <a:t>4 </a:t>
            </a:r>
            <a:r>
              <a:rPr lang="en" sz="1200">
                <a:highlight>
                  <a:srgbClr val="FFFFFF"/>
                </a:highlight>
              </a:rPr>
              <a:t>phase shifters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Font typeface="Noto Sans Symbols"/>
              <a:buChar char="•"/>
            </a:pPr>
            <a:r>
              <a:rPr lang="en" sz="1200">
                <a:highlight>
                  <a:srgbClr val="FFFFFF"/>
                </a:highlight>
              </a:rPr>
              <a:t>2 crossover structures</a:t>
            </a:r>
            <a:endParaRPr sz="1300"/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725" y="1232000"/>
            <a:ext cx="5071926" cy="33303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" name="Google Shape;193;p26"/>
          <p:cNvGraphicFramePr/>
          <p:nvPr/>
        </p:nvGraphicFramePr>
        <p:xfrm>
          <a:off x="128725" y="279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{3F6F87D9-5F48-4F62-9973-D51393180D05}</a:tableStyleId>
              </a:tblPr>
              <a:tblGrid>
                <a:gridCol w="828825"/>
                <a:gridCol w="725675"/>
                <a:gridCol w="757400"/>
                <a:gridCol w="789250"/>
                <a:gridCol w="813850"/>
              </a:tblGrid>
              <a:tr h="30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Distributions</a:t>
                      </a:r>
                      <a:endParaRPr b="1" sz="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Unit: dB, degree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1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2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3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4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25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5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-6.12∠-38.5°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-7.58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∠-113°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-7.42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∠-70.8°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-7.47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∠-162°</a:t>
                      </a:r>
                      <a:endParaRPr sz="600"/>
                    </a:p>
                  </a:txBody>
                  <a:tcPr marT="91425" marB="91425" marR="91425" marL="91425"/>
                </a:tc>
              </a:tr>
              <a:tr h="25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6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-6.58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∠-62.0°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-7.65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∠12.9°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-6.48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∠137.9°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-8.80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∠-95.3°</a:t>
                      </a:r>
                      <a:endParaRPr sz="600"/>
                    </a:p>
                  </a:txBody>
                  <a:tcPr marT="91425" marB="91425" marR="91425" marL="91425"/>
                </a:tc>
              </a:tr>
              <a:tr h="25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7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-7.37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∠-92.5°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-6.60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∠139.0°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-7.74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∠14.1°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-6.55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∠-61.1°</a:t>
                      </a:r>
                      <a:endParaRPr sz="600"/>
                    </a:p>
                  </a:txBody>
                  <a:tcPr marT="91425" marB="91425" marR="91425" marL="91425"/>
                </a:tc>
              </a:tr>
              <a:tr h="25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Port 8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-7.64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∠-162°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-7.36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∠-71.0°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-7.64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∠-112°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-5.50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∠-36.8°</a:t>
                      </a:r>
                      <a:endParaRPr sz="600"/>
                    </a:p>
                  </a:txBody>
                  <a:tcPr marT="91425" marB="91425" marR="91425" marL="91425"/>
                </a:tc>
              </a:tr>
              <a:tr h="25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/>
                        <a:t>Steer Angle (from broadside)</a:t>
                      </a:r>
                      <a:endParaRPr b="1"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15</a:t>
                      </a:r>
                      <a:r>
                        <a:rPr lang="en" sz="600">
                          <a:solidFill>
                            <a:schemeClr val="dk1"/>
                          </a:solidFill>
                        </a:rPr>
                        <a:t>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600">
                          <a:solidFill>
                            <a:schemeClr val="dk1"/>
                          </a:solidFill>
                        </a:rPr>
                        <a:t>-45°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600">
                          <a:solidFill>
                            <a:schemeClr val="dk1"/>
                          </a:solidFill>
                        </a:rPr>
                        <a:t>45°</a:t>
                      </a:r>
                      <a:endParaRPr sz="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600">
                          <a:solidFill>
                            <a:schemeClr val="dk1"/>
                          </a:solidFill>
                        </a:rPr>
                        <a:t>-15°</a:t>
                      </a:r>
                      <a:endParaRPr sz="6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4" name="Google Shape;194;p26"/>
          <p:cNvSpPr txBox="1"/>
          <p:nvPr/>
        </p:nvSpPr>
        <p:spPr>
          <a:xfrm>
            <a:off x="4572000" y="1038350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5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5696350" y="1038350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6</a:t>
            </a:r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6820700" y="1038350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7</a:t>
            </a:r>
            <a:endParaRPr/>
          </a:p>
        </p:txBody>
      </p:sp>
      <p:sp>
        <p:nvSpPr>
          <p:cNvPr id="197" name="Google Shape;197;p26"/>
          <p:cNvSpPr txBox="1"/>
          <p:nvPr/>
        </p:nvSpPr>
        <p:spPr>
          <a:xfrm>
            <a:off x="7945050" y="1038350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8</a:t>
            </a: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5326500" y="4000975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1</a:t>
            </a:r>
            <a:endParaRPr/>
          </a:p>
        </p:txBody>
      </p:sp>
      <p:sp>
        <p:nvSpPr>
          <p:cNvPr id="199" name="Google Shape;199;p26"/>
          <p:cNvSpPr txBox="1"/>
          <p:nvPr/>
        </p:nvSpPr>
        <p:spPr>
          <a:xfrm>
            <a:off x="5845600" y="4000975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2</a:t>
            </a:r>
            <a:endParaRPr/>
          </a:p>
        </p:txBody>
      </p:sp>
      <p:sp>
        <p:nvSpPr>
          <p:cNvPr id="200" name="Google Shape;200;p26"/>
          <p:cNvSpPr txBox="1"/>
          <p:nvPr/>
        </p:nvSpPr>
        <p:spPr>
          <a:xfrm>
            <a:off x="6724000" y="4000975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3</a:t>
            </a:r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7293150" y="4000975"/>
            <a:ext cx="6519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Port 4</a:t>
            </a:r>
            <a:endParaRPr/>
          </a:p>
        </p:txBody>
      </p:sp>
      <p:pic>
        <p:nvPicPr>
          <p:cNvPr id="202" name="Google Shape;202;p26" title="BM Design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725" y="273850"/>
            <a:ext cx="386400" cy="3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950" y="2430565"/>
            <a:ext cx="4723347" cy="22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Back-End Design</a:t>
            </a:r>
            <a:endParaRPr sz="2400"/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127250" y="1369225"/>
            <a:ext cx="4094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SzPts val="1500"/>
              <a:buChar char="▪"/>
            </a:pPr>
            <a:r>
              <a:rPr b="1" lang="en" sz="1200"/>
              <a:t>Wi-Fi module/MCU </a:t>
            </a:r>
            <a:r>
              <a:rPr lang="en" sz="1200"/>
              <a:t>(ESP8266 Thing)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Runs high-level C code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Built-in Wi-Fi APIs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2.4 GHz signal output</a:t>
            </a:r>
            <a:endParaRPr sz="12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b="1" lang="en" sz="1200"/>
              <a:t>Single pole, 12-throw switch </a:t>
            </a:r>
            <a:r>
              <a:rPr lang="en" sz="1200"/>
              <a:t>(PE42512)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Bidirectional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Connects Wi-Fi module to one of 12 ports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Switch (and thus beam direction) controlled by 4 input bits</a:t>
            </a:r>
            <a:endParaRPr sz="12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en" sz="1200"/>
              <a:t>PCB layout (Osh Park)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4-layer board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Signal layer: 0.17mm FR408 (</a:t>
            </a:r>
            <a:r>
              <a:rPr i="1" lang="en" sz="1200"/>
              <a:t>ε</a:t>
            </a:r>
            <a:r>
              <a:rPr baseline="-25000" i="1" lang="en" sz="1200"/>
              <a:t>r</a:t>
            </a:r>
            <a:r>
              <a:rPr lang="en" sz="1200"/>
              <a:t> = 3.67)</a:t>
            </a:r>
            <a:endParaRPr sz="10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50 Ω microstrip lines</a:t>
            </a:r>
            <a:endParaRPr sz="12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200"/>
              <a:t>SMA I/O ports to front-end</a:t>
            </a:r>
            <a:endParaRPr sz="1200"/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4">
            <a:alphaModFix/>
          </a:blip>
          <a:srcRect b="15400" l="0" r="4049" t="12935"/>
          <a:stretch/>
        </p:blipFill>
        <p:spPr>
          <a:xfrm>
            <a:off x="4953624" y="613450"/>
            <a:ext cx="3260000" cy="181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 title="Back_End_Design.wa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785025"/>
            <a:ext cx="206075" cy="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Front-End Fabrication</a:t>
            </a:r>
            <a:endParaRPr sz="2200"/>
          </a:p>
        </p:txBody>
      </p:sp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628650" y="1085850"/>
            <a:ext cx="7886700" cy="821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Utilized Georgia Tech’s Interdisciplinary Design Commons to print the front end boards on Rogers 3006 substrate and solder connectors. </a:t>
            </a:r>
            <a:endParaRPr sz="1500"/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50" y="1831550"/>
            <a:ext cx="1913476" cy="2551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913613" y="4382850"/>
            <a:ext cx="8325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Printing</a:t>
            </a:r>
            <a:endParaRPr/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1000" y="1831551"/>
            <a:ext cx="3357975" cy="24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/>
        </p:nvSpPr>
        <p:spPr>
          <a:xfrm>
            <a:off x="3319399" y="4343625"/>
            <a:ext cx="15651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Fabricated Board</a:t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6271700" y="4343625"/>
            <a:ext cx="22335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hand to show scale</a:t>
            </a:r>
            <a:endParaRPr/>
          </a:p>
        </p:txBody>
      </p:sp>
      <p:pic>
        <p:nvPicPr>
          <p:cNvPr id="223" name="Google Shape;223;p28" title="Front End Fab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763550"/>
            <a:ext cx="227550" cy="2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4737" y="1577265"/>
            <a:ext cx="2047425" cy="2727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Front-End </a:t>
            </a:r>
            <a:r>
              <a:rPr lang="en" sz="2200"/>
              <a:t>Measurements</a:t>
            </a:r>
            <a:endParaRPr sz="2200"/>
          </a:p>
        </p:txBody>
      </p:sp>
      <p:sp>
        <p:nvSpPr>
          <p:cNvPr id="230" name="Google Shape;230;p29"/>
          <p:cNvSpPr txBox="1"/>
          <p:nvPr>
            <p:ph idx="1" type="body"/>
          </p:nvPr>
        </p:nvSpPr>
        <p:spPr>
          <a:xfrm>
            <a:off x="628650" y="1085850"/>
            <a:ext cx="47505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Return loss as measured in VL365</a:t>
            </a:r>
            <a:endParaRPr sz="1200"/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 b="2435" l="0" r="0" t="2444"/>
          <a:stretch/>
        </p:blipFill>
        <p:spPr>
          <a:xfrm>
            <a:off x="628650" y="1491813"/>
            <a:ext cx="2792525" cy="199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7100" y="1007275"/>
            <a:ext cx="4198250" cy="3558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/>
        </p:nvSpPr>
        <p:spPr>
          <a:xfrm>
            <a:off x="5194221" y="1476562"/>
            <a:ext cx="32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7290563" y="1476562"/>
            <a:ext cx="32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5194221" y="3404777"/>
            <a:ext cx="32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3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938" y="3668242"/>
            <a:ext cx="1907950" cy="8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/>
        </p:nvSpPr>
        <p:spPr>
          <a:xfrm>
            <a:off x="7290563" y="3404777"/>
            <a:ext cx="32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4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38" name="Google Shape;238;p29" title="Front_End_Measurements.wa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718326"/>
            <a:ext cx="272774" cy="27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B21F"/>
      </a:accent1>
      <a:accent2>
        <a:srgbClr val="5B9BD5"/>
      </a:accent2>
      <a:accent3>
        <a:srgbClr val="2E3192"/>
      </a:accent3>
      <a:accent4>
        <a:srgbClr val="BF9000"/>
      </a:accent4>
      <a:accent5>
        <a:srgbClr val="1F3864"/>
      </a:accent5>
      <a:accent6>
        <a:srgbClr val="D8D8D8"/>
      </a:accent6>
      <a:hlink>
        <a:srgbClr val="2E75B5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