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0" r:id="rId4"/>
    <p:sldId id="268" r:id="rId5"/>
    <p:sldId id="261" r:id="rId6"/>
    <p:sldId id="262" r:id="rId7"/>
    <p:sldId id="271" r:id="rId8"/>
    <p:sldId id="272" r:id="rId9"/>
    <p:sldId id="273" r:id="rId10"/>
    <p:sldId id="275" r:id="rId11"/>
    <p:sldId id="276" r:id="rId12"/>
    <p:sldId id="277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rses, Baris V" initials="GBV" lastIdx="1" clrIdx="0">
    <p:extLst>
      <p:ext uri="{19B8F6BF-5375-455C-9EA6-DF929625EA0E}">
        <p15:presenceInfo xmlns:p15="http://schemas.microsoft.com/office/powerpoint/2012/main" userId="Gurses, Baris 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324D31-DB71-173B-84C3-FB3BF386E9A2}" v="664" dt="2020-01-17T14:22:22.588"/>
    <p1510:client id="{1E9F3961-81FD-4B4A-B890-F6C66A33F840}" v="58" dt="2020-01-16T23:06:22.841"/>
    <p1510:client id="{2AC4CD21-E281-8D9E-8F43-85A6B6EE236E}" v="1" dt="2020-01-17T15:03:09.097"/>
    <p1510:client id="{964B5944-FA7C-5F48-AF7D-F9545CF00564}" v="29" dt="2020-01-17T12:10:34.065"/>
    <p1510:client id="{B04AEA49-ABF3-43E5-8419-D8EDFD841452}" v="75" dt="2020-01-17T06:16:48.092"/>
    <p1510:client id="{D22E7D49-7906-4493-A41B-38E0ED7EADFF}" v="146" dt="2020-01-17T09:48:53.7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24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trs.nasa.gov/archive/nasa/casi.ntrs.nasa.gov/20070025224.pdf" TargetMode="External"/><Relationship Id="rId2" Type="http://schemas.openxmlformats.org/officeDocument/2006/relationships/hyperlink" Target="https://www.nasa.gov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600426"/>
            <a:ext cx="9875520" cy="3360625"/>
          </a:xfrm>
        </p:spPr>
        <p:txBody>
          <a:bodyPr>
            <a:normAutofit/>
          </a:bodyPr>
          <a:lstStyle/>
          <a:p>
            <a:pPr algn="l"/>
            <a:r>
              <a:rPr lang="en-US" sz="8200">
                <a:cs typeface="Calibri Light"/>
              </a:rPr>
              <a:t>ECE 4012 AN10A Proposal Presentation </a:t>
            </a:r>
            <a:endParaRPr lang="en-US" sz="82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9536" y="4119928"/>
            <a:ext cx="9875520" cy="136647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By: Sarah </a:t>
            </a:r>
            <a:r>
              <a:rPr lang="en-US" dirty="0" err="1"/>
              <a:t>Deitke</a:t>
            </a:r>
            <a:r>
              <a:rPr lang="en-US" dirty="0"/>
              <a:t>, </a:t>
            </a:r>
            <a:r>
              <a:rPr lang="en-US" dirty="0" err="1"/>
              <a:t>Baris</a:t>
            </a:r>
            <a:r>
              <a:rPr lang="en-US" dirty="0"/>
              <a:t> Volkan </a:t>
            </a:r>
            <a:r>
              <a:rPr lang="en-US" dirty="0" err="1"/>
              <a:t>Gurses</a:t>
            </a:r>
            <a:r>
              <a:rPr lang="en-US" dirty="0"/>
              <a:t>, Lucas Wray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65125"/>
            <a:ext cx="6072051" cy="1692794"/>
          </a:xfrm>
        </p:spPr>
        <p:txBody>
          <a:bodyPr>
            <a:normAutofit/>
          </a:bodyPr>
          <a:lstStyle/>
          <a:p>
            <a:r>
              <a:rPr lang="en-US" dirty="0"/>
              <a:t>Current Status</a:t>
            </a:r>
            <a:br>
              <a:rPr lang="en-US" dirty="0"/>
            </a:br>
            <a:r>
              <a:rPr lang="en-US" sz="3200" dirty="0"/>
              <a:t>Patch Antenna Design</a:t>
            </a:r>
            <a:endParaRPr lang="en-US" dirty="0"/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A picture containing orange, sitting, yellow, large&#10;&#10;Description generated with very high confidence">
            <a:extLst>
              <a:ext uri="{FF2B5EF4-FFF2-40B4-BE49-F238E27FC236}">
                <a16:creationId xmlns:a16="http://schemas.microsoft.com/office/drawing/2014/main" id="{78619713-56F5-4FFC-B47D-B8EAA5966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529" y="5013093"/>
            <a:ext cx="5161809" cy="1361508"/>
          </a:xfrm>
          <a:prstGeom prst="rect">
            <a:avLst/>
          </a:prstGeom>
        </p:spPr>
      </p:pic>
      <p:pic>
        <p:nvPicPr>
          <p:cNvPr id="7" name="Picture 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66F1F02F-04E5-4734-8136-25B87442C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659" y="2184538"/>
            <a:ext cx="4878255" cy="2487139"/>
          </a:xfrm>
          <a:prstGeom prst="rect">
            <a:avLst/>
          </a:prstGeom>
        </p:spPr>
      </p:pic>
      <p:pic>
        <p:nvPicPr>
          <p:cNvPr id="9" name="Picture 9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A261A5BD-4D74-4FCD-90F0-6B8B8954D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043" y="2258723"/>
            <a:ext cx="966355" cy="4114800"/>
          </a:xfrm>
          <a:prstGeom prst="rect">
            <a:avLst/>
          </a:prstGeom>
        </p:spPr>
      </p:pic>
      <p:pic>
        <p:nvPicPr>
          <p:cNvPr id="15" name="Picture 15" descr="A drawing of a person&#10;&#10;Description generated with high confidence">
            <a:extLst>
              <a:ext uri="{FF2B5EF4-FFF2-40B4-BE49-F238E27FC236}">
                <a16:creationId xmlns:a16="http://schemas.microsoft.com/office/drawing/2014/main" id="{8D7A0D2E-73B4-4D8E-8CDA-687ED3976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42981" y="4843065"/>
            <a:ext cx="336185" cy="1349556"/>
          </a:xfrm>
        </p:spPr>
      </p:pic>
      <p:pic>
        <p:nvPicPr>
          <p:cNvPr id="17" name="Picture 1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1424F99-5973-4588-8E28-234859B39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443" y="2994763"/>
            <a:ext cx="472965" cy="26482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A76E49-C825-4E78-B703-1CB58D6CE0EA}"/>
              </a:ext>
            </a:extLst>
          </p:cNvPr>
          <p:cNvSpPr txBox="1"/>
          <p:nvPr/>
        </p:nvSpPr>
        <p:spPr>
          <a:xfrm>
            <a:off x="653716" y="2809374"/>
            <a:ext cx="377089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Optimize dimensions (gain, S11)</a:t>
            </a:r>
          </a:p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Chebyshev width tapering (SLL)</a:t>
            </a:r>
          </a:p>
          <a:p>
            <a:endParaRPr lang="en-US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If BW &lt; 100 MHz, explore other feed options</a:t>
            </a:r>
          </a:p>
          <a:p>
            <a:pPr marL="285750" indent="-2857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1829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65125"/>
            <a:ext cx="6072051" cy="1692794"/>
          </a:xfrm>
        </p:spPr>
        <p:txBody>
          <a:bodyPr>
            <a:normAutofit/>
          </a:bodyPr>
          <a:lstStyle/>
          <a:p>
            <a:r>
              <a:rPr lang="en-US" dirty="0"/>
              <a:t>Current Status</a:t>
            </a:r>
            <a:br>
              <a:rPr lang="en-US" dirty="0"/>
            </a:br>
            <a:r>
              <a:rPr lang="en-US" sz="3200" dirty="0"/>
              <a:t>Butler Matrix Design</a:t>
            </a:r>
            <a:endParaRPr lang="en-US" dirty="0"/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6FFFB6-5CD5-D644-9C4B-400A4EBB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11105895" cy="3462228"/>
          </a:xfrm>
        </p:spPr>
        <p:txBody>
          <a:bodyPr>
            <a:normAutofit/>
          </a:bodyPr>
          <a:lstStyle/>
          <a:p>
            <a:endParaRPr lang="en-US" sz="18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A2CA6B-43E3-4918-BDB0-B1F550ACE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75" y="2508249"/>
            <a:ext cx="6018593" cy="3830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4828F8-3736-4DC0-8B33-5DD262F25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268" y="2508249"/>
            <a:ext cx="5857272" cy="378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71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504"/>
            <a:ext cx="6249473" cy="1965960"/>
          </a:xfrm>
        </p:spPr>
        <p:txBody>
          <a:bodyPr anchor="b">
            <a:normAutofit/>
          </a:bodyPr>
          <a:lstStyle/>
          <a:p>
            <a:r>
              <a:rPr lang="en-US"/>
              <a:t>Current Status</a:t>
            </a:r>
            <a:br>
              <a:rPr lang="en-US"/>
            </a:br>
            <a:r>
              <a:rPr lang="en-US"/>
              <a:t>Lunar Propagation Model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6FFFB6-5CD5-D644-9C4B-400A4EBB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43200"/>
            <a:ext cx="6249474" cy="3438144"/>
          </a:xfrm>
        </p:spPr>
        <p:txBody>
          <a:bodyPr>
            <a:normAutofit/>
          </a:bodyPr>
          <a:lstStyle/>
          <a:p>
            <a:r>
              <a:rPr lang="en-US" sz="2400" dirty="0">
                <a:cs typeface="Calibri"/>
              </a:rPr>
              <a:t>d</a:t>
            </a:r>
            <a:r>
              <a:rPr lang="en-US" sz="2400" baseline="30000" dirty="0">
                <a:cs typeface="Calibri"/>
              </a:rPr>
              <a:t>4</a:t>
            </a:r>
            <a:r>
              <a:rPr lang="en-US" sz="2400" dirty="0">
                <a:cs typeface="Calibri"/>
              </a:rPr>
              <a:t> path loss exponent </a:t>
            </a:r>
          </a:p>
          <a:p>
            <a:r>
              <a:rPr lang="en-US" sz="2400" dirty="0">
                <a:cs typeface="Calibri"/>
              </a:rPr>
              <a:t>Longley Rice Irregular Terrain Model modified to lunar surface</a:t>
            </a:r>
          </a:p>
          <a:p>
            <a:r>
              <a:rPr lang="en-US" sz="2400" dirty="0">
                <a:cs typeface="Calibri"/>
              </a:rPr>
              <a:t>Recommended margin 15-20 dB of additional power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endParaRPr lang="en-US" sz="24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725BDF-B289-5345-866E-C56C930AB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063" y="1096255"/>
            <a:ext cx="5366460" cy="44541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DD1C87-589A-554A-81B7-6B059E7A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8" y="4846339"/>
            <a:ext cx="6151293" cy="9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346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43E1-C8BA-8046-A186-97ED14F7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B5880B-23F6-FD46-B59A-5C2C2D3E2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https://www.nasa.gov</a:t>
            </a:r>
            <a:endParaRPr lang="en-US" dirty="0"/>
          </a:p>
          <a:p>
            <a:r>
              <a:rPr lang="en-US" dirty="0">
                <a:hlinkClick r:id="rId3"/>
              </a:rPr>
              <a:t>https://ntrs.nasa.gov/archive/nasa/casi.ntrs.nasa.gov/20070025224.pdf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049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 Agenda</a:t>
            </a:r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6FFFB6-5CD5-D644-9C4B-400A4EBB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11105895" cy="3462228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cs typeface="Calibri"/>
              </a:rPr>
              <a:t>Introduction</a:t>
            </a:r>
          </a:p>
          <a:p>
            <a:r>
              <a:rPr lang="en-US" sz="2000" dirty="0">
                <a:cs typeface="Calibri"/>
              </a:rPr>
              <a:t>Motivation</a:t>
            </a:r>
          </a:p>
          <a:p>
            <a:r>
              <a:rPr lang="en-US" sz="2000" dirty="0">
                <a:cs typeface="Calibri"/>
              </a:rPr>
              <a:t>Goals</a:t>
            </a:r>
          </a:p>
          <a:p>
            <a:r>
              <a:rPr lang="en-US" sz="2000" dirty="0">
                <a:cs typeface="Calibri"/>
              </a:rPr>
              <a:t>Technical Specifications</a:t>
            </a:r>
          </a:p>
          <a:p>
            <a:r>
              <a:rPr lang="en-US" sz="2000" dirty="0">
                <a:cs typeface="Calibri"/>
              </a:rPr>
              <a:t>System Design</a:t>
            </a:r>
          </a:p>
          <a:p>
            <a:r>
              <a:rPr lang="en-US" sz="2000" dirty="0">
                <a:cs typeface="Calibri"/>
              </a:rPr>
              <a:t>Schedule and Milestones</a:t>
            </a:r>
          </a:p>
          <a:p>
            <a:r>
              <a:rPr lang="en-US" sz="2000" dirty="0">
                <a:cs typeface="Calibri"/>
              </a:rPr>
              <a:t>Project Demonstration</a:t>
            </a:r>
          </a:p>
          <a:p>
            <a:r>
              <a:rPr lang="en-US" sz="2000" dirty="0">
                <a:cs typeface="Calibri"/>
              </a:rPr>
              <a:t>Cost Analysis</a:t>
            </a:r>
          </a:p>
          <a:p>
            <a:r>
              <a:rPr lang="en-US" sz="2000" dirty="0">
                <a:cs typeface="Calibri"/>
              </a:rPr>
              <a:t>Current Status</a:t>
            </a: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76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/>
              <a:t>Introduction </a:t>
            </a:r>
            <a:endParaRPr lang="en-US" dirty="0"/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6FFFB6-5CD5-D644-9C4B-400A4EBB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2000" dirty="0"/>
              <a:t>This project is inspired by NASA’s upcoming Artemis mission. </a:t>
            </a:r>
          </a:p>
          <a:p>
            <a:r>
              <a:rPr lang="en-US" sz="2000" dirty="0"/>
              <a:t>NASA seeks to send back astronauts to the lunar surface.</a:t>
            </a:r>
          </a:p>
          <a:p>
            <a:r>
              <a:rPr lang="en-US" sz="2000" dirty="0"/>
              <a:t>To be used as a gateway for interplanetary exploration.</a:t>
            </a:r>
          </a:p>
          <a:p>
            <a:r>
              <a:rPr lang="en-US" sz="2000" dirty="0"/>
              <a:t>With the advent of this program, lunar surface communication systems have attracted attention.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BFFF98-02DF-45DC-B19B-D69BE10D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9" r="3714" b="2"/>
          <a:stretch/>
        </p:blipFill>
        <p:spPr>
          <a:xfrm>
            <a:off x="5775435" y="305023"/>
            <a:ext cx="6416566" cy="655297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38088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6FFFB6-5CD5-D644-9C4B-400A4EBB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2" y="2575034"/>
            <a:ext cx="5275216" cy="3462228"/>
          </a:xfrm>
        </p:spPr>
        <p:txBody>
          <a:bodyPr>
            <a:normAutofit/>
          </a:bodyPr>
          <a:lstStyle/>
          <a:p>
            <a:r>
              <a:rPr lang="en-US" sz="2000" dirty="0">
                <a:cs typeface="Calibri"/>
              </a:rPr>
              <a:t>2.4 GHz Wi-Fi links are used for EVA communications on the lunar surface.</a:t>
            </a:r>
          </a:p>
          <a:p>
            <a:r>
              <a:rPr lang="en-US" sz="2000" dirty="0">
                <a:cs typeface="Calibri"/>
              </a:rPr>
              <a:t>Compared to VHF links, 2.4 GHz links introduce 18 dB more path loss.</a:t>
            </a:r>
          </a:p>
          <a:p>
            <a:r>
              <a:rPr lang="en-US" sz="2000" dirty="0">
                <a:cs typeface="Calibri"/>
              </a:rPr>
              <a:t>This severely limits the range of communication devices on the lunar surface.</a:t>
            </a:r>
          </a:p>
          <a:p>
            <a:r>
              <a:rPr lang="en-US" sz="2000" dirty="0">
                <a:cs typeface="Calibri"/>
              </a:rPr>
              <a:t>Current NASA goal for EVA range is 0.5 km.</a:t>
            </a:r>
          </a:p>
          <a:p>
            <a:r>
              <a:rPr lang="en-US" sz="2000" dirty="0">
                <a:cs typeface="Calibri"/>
              </a:rPr>
              <a:t>A phased array can be used to increase the gain in the azimuthal plane and surpass this goal.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7C020-D1A1-471C-A22E-AA9760180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5" t="2954"/>
          <a:stretch/>
        </p:blipFill>
        <p:spPr>
          <a:xfrm>
            <a:off x="5686697" y="-1"/>
            <a:ext cx="6505302" cy="685799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38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6F622-0BE5-894B-B79C-3D16CCD47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Goals</a:t>
            </a:r>
          </a:p>
        </p:txBody>
      </p:sp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EC730-F597-6543-B54F-85D6985CE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523410" cy="3462228"/>
          </a:xfrm>
        </p:spPr>
        <p:txBody>
          <a:bodyPr>
            <a:normAutofit/>
          </a:bodyPr>
          <a:lstStyle/>
          <a:p>
            <a:r>
              <a:rPr lang="en-US" sz="2000" dirty="0"/>
              <a:t>Develop a phased array system to be deployed on the lunar surface in the space environment.</a:t>
            </a:r>
          </a:p>
          <a:p>
            <a:r>
              <a:rPr lang="en-US" sz="2000" dirty="0"/>
              <a:t>Spatially-reconfigurable and reliable communication links</a:t>
            </a:r>
          </a:p>
          <a:p>
            <a:r>
              <a:rPr lang="en-US" sz="2000" dirty="0"/>
              <a:t>Easily deployable</a:t>
            </a:r>
          </a:p>
          <a:p>
            <a:r>
              <a:rPr lang="en-US" sz="2000" dirty="0"/>
              <a:t>Lightweight</a:t>
            </a:r>
          </a:p>
          <a:p>
            <a:r>
              <a:rPr lang="en-US" sz="2000" dirty="0"/>
              <a:t>Cheap</a:t>
            </a:r>
          </a:p>
          <a:p>
            <a:r>
              <a:rPr lang="en-US" sz="2000" dirty="0"/>
              <a:t>Compatible with NASA and IEEE standards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972641C-7F82-4FE2-9693-9C6357269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07" y="1154916"/>
            <a:ext cx="4571999" cy="492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19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49051-12C9-5E44-B44E-829551D8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776" y="579667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Technical Specifications</a:t>
            </a:r>
          </a:p>
        </p:txBody>
      </p:sp>
      <p:sp>
        <p:nvSpPr>
          <p:cNvPr id="59" name="Content Placeholder 56">
            <a:extLst>
              <a:ext uri="{FF2B5EF4-FFF2-40B4-BE49-F238E27FC236}">
                <a16:creationId xmlns:a16="http://schemas.microsoft.com/office/drawing/2014/main" id="{A2380AF9-33F4-4006-B60A-DD65BF6F1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588" y="2268583"/>
            <a:ext cx="6467867" cy="2981232"/>
          </a:xfrm>
        </p:spPr>
        <p:txBody>
          <a:bodyPr anchor="ctr">
            <a:normAutofit/>
          </a:bodyPr>
          <a:lstStyle/>
          <a:p>
            <a:r>
              <a:rPr lang="en-US" sz="2000" dirty="0"/>
              <a:t>2.4 GHz frequency</a:t>
            </a:r>
          </a:p>
          <a:p>
            <a:r>
              <a:rPr lang="en-US" sz="2000" dirty="0"/>
              <a:t>0.5 km or greater range</a:t>
            </a:r>
          </a:p>
          <a:p>
            <a:r>
              <a:rPr lang="en-US" sz="2000" dirty="0"/>
              <a:t>2 lbs.</a:t>
            </a:r>
          </a:p>
          <a:p>
            <a:r>
              <a:rPr lang="en-US" sz="2000" dirty="0"/>
              <a:t>-70 dBm minimum received signal strength</a:t>
            </a:r>
          </a:p>
          <a:p>
            <a:r>
              <a:rPr lang="en-US" sz="2000" dirty="0"/>
              <a:t>30-degree electrical beam steering resolution </a:t>
            </a:r>
          </a:p>
          <a:p>
            <a:r>
              <a:rPr lang="en-US" sz="2000" dirty="0"/>
              <a:t>70 </a:t>
            </a:r>
            <a:r>
              <a:rPr lang="en-US" sz="2000" dirty="0" err="1"/>
              <a:t>mW</a:t>
            </a:r>
            <a:r>
              <a:rPr lang="en-US" sz="2000" dirty="0"/>
              <a:t> gross power consumption </a:t>
            </a:r>
          </a:p>
        </p:txBody>
      </p:sp>
      <p:sp>
        <p:nvSpPr>
          <p:cNvPr id="63" name="Rectangle 5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rgbClr val="4351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00D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Content Placeholder 52" descr="A close up of a logo&#10;&#10;Description automatically generated">
            <a:extLst>
              <a:ext uri="{FF2B5EF4-FFF2-40B4-BE49-F238E27FC236}">
                <a16:creationId xmlns:a16="http://schemas.microsoft.com/office/drawing/2014/main" id="{2E64264D-7CC0-3D46-AA4A-AB2E95407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" r="-13" b="-13"/>
          <a:stretch/>
        </p:blipFill>
        <p:spPr>
          <a:xfrm>
            <a:off x="9030743" y="2474254"/>
            <a:ext cx="1912560" cy="1909489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E16DA8-247B-48BB-B3AE-3D771B06C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" t="47228" r="1523" b="35926"/>
          <a:stretch/>
        </p:blipFill>
        <p:spPr>
          <a:xfrm>
            <a:off x="662433" y="2308049"/>
            <a:ext cx="4586514" cy="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22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65125"/>
            <a:ext cx="6072051" cy="1692794"/>
          </a:xfrm>
        </p:spPr>
        <p:txBody>
          <a:bodyPr>
            <a:normAutofit/>
          </a:bodyPr>
          <a:lstStyle/>
          <a:p>
            <a:r>
              <a:rPr lang="en-US" dirty="0"/>
              <a:t>System Design</a:t>
            </a:r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6FFFB6-5CD5-D644-9C4B-400A4EBB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2" y="2575034"/>
            <a:ext cx="5266508" cy="3462228"/>
          </a:xfrm>
        </p:spPr>
        <p:txBody>
          <a:bodyPr>
            <a:normAutofit/>
          </a:bodyPr>
          <a:lstStyle/>
          <a:p>
            <a:r>
              <a:rPr lang="en-US" sz="2000" dirty="0">
                <a:cs typeface="Calibri"/>
              </a:rPr>
              <a:t>Front end: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Series-fed linear patch antennas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Butler matrices</a:t>
            </a:r>
          </a:p>
          <a:p>
            <a:r>
              <a:rPr lang="en-US" sz="2000" dirty="0">
                <a:cs typeface="Calibri"/>
              </a:rPr>
              <a:t>Back end: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RF switch module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Wi-Fi module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MCU</a:t>
            </a:r>
          </a:p>
          <a:p>
            <a:r>
              <a:rPr lang="en-US" sz="2000" dirty="0">
                <a:cs typeface="Calibri"/>
              </a:rPr>
              <a:t>Mechanical Fixture: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BNC connectors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Hinges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cs typeface="Calibri"/>
              </a:rPr>
              <a:t>Mechanical supports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71D88-01B5-4FE7-84D2-02FD75066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674" y="45357"/>
            <a:ext cx="5713923" cy="6181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85F423-8F04-448B-9B9D-2BB045D1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560" y="3268861"/>
            <a:ext cx="2765314" cy="317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0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65125"/>
            <a:ext cx="6072051" cy="1692794"/>
          </a:xfrm>
        </p:spPr>
        <p:txBody>
          <a:bodyPr>
            <a:normAutofit/>
          </a:bodyPr>
          <a:lstStyle/>
          <a:p>
            <a:r>
              <a:rPr lang="en-US" dirty="0"/>
              <a:t>Schedule and Milestones</a:t>
            </a:r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636DA22-0121-4B84-8589-1DF7AB1E2C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5222549"/>
              </p:ext>
            </p:extLst>
          </p:nvPr>
        </p:nvGraphicFramePr>
        <p:xfrm>
          <a:off x="484414" y="1495178"/>
          <a:ext cx="11223172" cy="5181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63538">
                  <a:extLst>
                    <a:ext uri="{9D8B030D-6E8A-4147-A177-3AD203B41FA5}">
                      <a16:colId xmlns:a16="http://schemas.microsoft.com/office/drawing/2014/main" val="1120222052"/>
                    </a:ext>
                  </a:extLst>
                </a:gridCol>
                <a:gridCol w="2348048">
                  <a:extLst>
                    <a:ext uri="{9D8B030D-6E8A-4147-A177-3AD203B41FA5}">
                      <a16:colId xmlns:a16="http://schemas.microsoft.com/office/drawing/2014/main" val="778455070"/>
                    </a:ext>
                  </a:extLst>
                </a:gridCol>
                <a:gridCol w="2805793">
                  <a:extLst>
                    <a:ext uri="{9D8B030D-6E8A-4147-A177-3AD203B41FA5}">
                      <a16:colId xmlns:a16="http://schemas.microsoft.com/office/drawing/2014/main" val="202825044"/>
                    </a:ext>
                  </a:extLst>
                </a:gridCol>
                <a:gridCol w="2805793">
                  <a:extLst>
                    <a:ext uri="{9D8B030D-6E8A-4147-A177-3AD203B41FA5}">
                      <a16:colId xmlns:a16="http://schemas.microsoft.com/office/drawing/2014/main" val="607229708"/>
                    </a:ext>
                  </a:extLst>
                </a:gridCol>
              </a:tblGrid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Task Building Blocks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Start 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u="none" strike="noStrike" kern="1200" baseline="0" dirty="0"/>
                        <a:t>End Date </a:t>
                      </a:r>
                      <a:endParaRPr lang="en-US" sz="14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Task Lead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038733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Design circuit topology for Butler 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November 9th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Baris Volkan Gurses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706631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Design/finalize patch antenna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November 9th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Lucas Wray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88704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Simulate/optimize Butler matrix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December 15th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Baris Volkan Gurses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321366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Simulate/optimize patch antenna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December 15th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Sarah </a:t>
                      </a:r>
                      <a:r>
                        <a:rPr lang="en-US" sz="1400" dirty="0" err="1"/>
                        <a:t>Deitke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856255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Write project proposal/summary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November 9th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November 15th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2659786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Create the PCB layout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20th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Lucas Wray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609242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Design the mechanical fixture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13th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427841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Fabricate/populate the PCBs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January 20th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February 17th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Sarah </a:t>
                      </a:r>
                      <a:r>
                        <a:rPr lang="en-US" sz="1400" dirty="0" err="1"/>
                        <a:t>Deitke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54179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Build the mechanical fixture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February 3rd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February 17th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342528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Characterize the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February 17th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March 3rd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74508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System field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March 3rd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March 30th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826124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Write final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March 30th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072336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Create/rehearse oral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March 30th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616381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Create the design expo demo/poster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6th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20th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5555349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Project demonstration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13th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13th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65246"/>
                  </a:ext>
                </a:extLst>
              </a:tr>
              <a:tr h="262242">
                <a:tc>
                  <a:txBody>
                    <a:bodyPr/>
                    <a:lstStyle/>
                    <a:p>
                      <a:r>
                        <a:rPr lang="en-US" sz="1400" dirty="0"/>
                        <a:t>Participate in design expo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20th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April 20th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1157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773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1304F-F3F0-174C-88A3-08F5010B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65125"/>
            <a:ext cx="6072051" cy="1692794"/>
          </a:xfrm>
        </p:spPr>
        <p:txBody>
          <a:bodyPr>
            <a:normAutofit/>
          </a:bodyPr>
          <a:lstStyle/>
          <a:p>
            <a:r>
              <a:rPr lang="en-US" dirty="0"/>
              <a:t>Project Demonstration</a:t>
            </a:r>
          </a:p>
        </p:txBody>
      </p:sp>
      <p:cxnSp>
        <p:nvCxnSpPr>
          <p:cNvPr id="28" name="Straight Arrow Connector 3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056FFFB6-5CD5-D644-9C4B-400A4EBBC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3"/>
            <a:ext cx="2307335" cy="39178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cs typeface="Calibri"/>
              </a:rPr>
              <a:t>Range Demonstration:</a:t>
            </a:r>
          </a:p>
          <a:p>
            <a:r>
              <a:rPr lang="en-US" sz="1800" dirty="0">
                <a:cs typeface="Calibri"/>
              </a:rPr>
              <a:t>Phased array and an off-the-shelf receiver with an isotropic gain of 17 </a:t>
            </a:r>
            <a:r>
              <a:rPr lang="en-US" sz="1800" dirty="0" err="1">
                <a:cs typeface="Calibri"/>
              </a:rPr>
              <a:t>dbm</a:t>
            </a:r>
            <a:r>
              <a:rPr lang="en-US" sz="1800" dirty="0">
                <a:cs typeface="Calibri"/>
              </a:rPr>
              <a:t> will be place 0.5 km apart.</a:t>
            </a:r>
          </a:p>
          <a:p>
            <a:r>
              <a:rPr lang="en-US" sz="1800" dirty="0">
                <a:cs typeface="Calibri"/>
              </a:rPr>
              <a:t>Successful communication link will be tested.</a:t>
            </a:r>
          </a:p>
          <a:p>
            <a:r>
              <a:rPr lang="en-US" sz="1800" dirty="0">
                <a:cs typeface="Calibri"/>
              </a:rPr>
              <a:t>Same test will be repeated by increasing the distance in 100-m increments.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AF8B6-4A3E-41D2-B841-0F20FA1218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95" t="2592" r="824" b="2684"/>
          <a:stretch/>
        </p:blipFill>
        <p:spPr>
          <a:xfrm>
            <a:off x="9326499" y="3038107"/>
            <a:ext cx="2570694" cy="2467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16079-0117-4273-868C-422D66387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" t="2592" r="52813" b="2684"/>
          <a:stretch/>
        </p:blipFill>
        <p:spPr>
          <a:xfrm>
            <a:off x="3222371" y="2997449"/>
            <a:ext cx="2908195" cy="25491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39CB3B-1951-4B10-ACF3-6B6859E666AD}"/>
              </a:ext>
            </a:extLst>
          </p:cNvPr>
          <p:cNvSpPr txBox="1">
            <a:spLocks/>
          </p:cNvSpPr>
          <p:nvPr/>
        </p:nvSpPr>
        <p:spPr>
          <a:xfrm>
            <a:off x="6390281" y="2575034"/>
            <a:ext cx="2676503" cy="38257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cs typeface="Calibri"/>
              </a:rPr>
              <a:t>Coverage Demonstration:</a:t>
            </a:r>
          </a:p>
          <a:p>
            <a:r>
              <a:rPr lang="en-US" sz="1800" dirty="0">
                <a:cs typeface="Calibri"/>
              </a:rPr>
              <a:t>Off-the-shelf receiver will be placed 50 m away from the phased array.</a:t>
            </a:r>
          </a:p>
          <a:p>
            <a:r>
              <a:rPr lang="en-US" sz="1800" dirty="0">
                <a:cs typeface="Calibri"/>
              </a:rPr>
              <a:t>Receiver will be moved around the phased array.</a:t>
            </a:r>
          </a:p>
          <a:p>
            <a:r>
              <a:rPr lang="en-US" sz="1800" dirty="0">
                <a:cs typeface="Calibri"/>
              </a:rPr>
              <a:t>Successful communication link will be tested at each location.</a:t>
            </a:r>
          </a:p>
        </p:txBody>
      </p:sp>
    </p:spTree>
    <p:extLst>
      <p:ext uri="{BB962C8B-B14F-4D97-AF65-F5344CB8AC3E}">
        <p14:creationId xmlns:p14="http://schemas.microsoft.com/office/powerpoint/2010/main" val="3388132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572</Words>
  <Application>Microsoft Office PowerPoint</Application>
  <PresentationFormat>Widescreen</PresentationFormat>
  <Paragraphs>138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ECE 4012 AN10A Proposal Presentation </vt:lpstr>
      <vt:lpstr> Agenda</vt:lpstr>
      <vt:lpstr>Introduction </vt:lpstr>
      <vt:lpstr>Motivation</vt:lpstr>
      <vt:lpstr>Goals</vt:lpstr>
      <vt:lpstr>Technical Specifications</vt:lpstr>
      <vt:lpstr>System Design</vt:lpstr>
      <vt:lpstr>Schedule and Milestones</vt:lpstr>
      <vt:lpstr>Project Demonstration</vt:lpstr>
      <vt:lpstr>Current Status Patch Antenna Design</vt:lpstr>
      <vt:lpstr>Current Status Butler Matrix Design</vt:lpstr>
      <vt:lpstr>Current Status Lunar Propagation Model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4012 AN10A Proposal Presentation </dc:title>
  <dc:creator>Deitke, Sarah J</dc:creator>
  <cp:lastModifiedBy>Deitke, Sarah J</cp:lastModifiedBy>
  <cp:revision>89</cp:revision>
  <dcterms:created xsi:type="dcterms:W3CDTF">2020-01-17T12:09:02Z</dcterms:created>
  <dcterms:modified xsi:type="dcterms:W3CDTF">2020-03-29T19:34:57Z</dcterms:modified>
</cp:coreProperties>
</file>