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Montserrat"/>
      <p:regular r:id="rId35"/>
      <p:bold r:id="rId36"/>
      <p:italic r:id="rId37"/>
      <p:boldItalic r:id="rId38"/>
    </p:embeddedFont>
    <p:embeddedFont>
      <p:font typeface="La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fntdata"/><Relationship Id="rId20" Type="http://schemas.openxmlformats.org/officeDocument/2006/relationships/slide" Target="slides/slide15.xml"/><Relationship Id="rId42" Type="http://schemas.openxmlformats.org/officeDocument/2006/relationships/font" Target="fonts/Lato-boldItalic.fntdata"/><Relationship Id="rId41" Type="http://schemas.openxmlformats.org/officeDocument/2006/relationships/font" Target="fonts/Lato-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Montserrat-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italic.fntdata"/><Relationship Id="rId14" Type="http://schemas.openxmlformats.org/officeDocument/2006/relationships/slide" Target="slides/slide9.xml"/><Relationship Id="rId36" Type="http://schemas.openxmlformats.org/officeDocument/2006/relationships/font" Target="fonts/Montserrat-bold.fntdata"/><Relationship Id="rId17" Type="http://schemas.openxmlformats.org/officeDocument/2006/relationships/slide" Target="slides/slide12.xml"/><Relationship Id="rId39" Type="http://schemas.openxmlformats.org/officeDocument/2006/relationships/font" Target="fonts/Lato-regular.fntdata"/><Relationship Id="rId16" Type="http://schemas.openxmlformats.org/officeDocument/2006/relationships/slide" Target="slides/slide11.xml"/><Relationship Id="rId38" Type="http://schemas.openxmlformats.org/officeDocument/2006/relationships/font" Target="fonts/Montserra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845d833a6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845d833a6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Eddie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b9853d7a6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b9853d7a6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Suhani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53af67556_5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53af67556_5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753af67556_5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753af67556_5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753af67556_5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53af67556_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753af67556_5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53af67556_5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753af67556_5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53af67556_5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753af67556_5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753af67556_5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753af67556_5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753af67556_5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753af67556_5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53af67556_5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b9853d7a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b9853d7a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753af67556_5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53af67556_5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753af67556_5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53af67556_5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Rishov</a:t>
            </a:r>
            <a:endParaRPr/>
          </a:p>
          <a:p>
            <a:pPr indent="0" lvl="0" marL="0" rtl="0" algn="l">
              <a:spcBef>
                <a:spcPts val="0"/>
              </a:spcBef>
              <a:spcAft>
                <a:spcPts val="0"/>
              </a:spcAft>
              <a:buNone/>
            </a:pPr>
            <a:r>
              <a:rPr lang="en"/>
              <a:t>Aside from computer vision, the other key component to our project is autonomy of the drone itself. If not for our constraints, we could synthesize both of these components to create a fully functioning project.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753af67556_5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753af67556_5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Rishov</a:t>
            </a:r>
            <a:endParaRPr/>
          </a:p>
          <a:p>
            <a:pPr indent="0" lvl="0" marL="0" rtl="0" algn="l">
              <a:spcBef>
                <a:spcPts val="0"/>
              </a:spcBef>
              <a:spcAft>
                <a:spcPts val="0"/>
              </a:spcAft>
              <a:buNone/>
            </a:pPr>
            <a:r>
              <a:rPr lang="en"/>
              <a:t>At first, we had a lot of trouble trying to get the drone to fly in a stable manner. We spent quite a bit of time reading documentation and calibrating sensors in order to try to fix our stability issues.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845d833a6c_6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845d833a6c_6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Rishov</a:t>
            </a:r>
            <a:endParaRPr/>
          </a:p>
          <a:p>
            <a:pPr indent="0" lvl="0" marL="0" rtl="0" algn="l">
              <a:spcBef>
                <a:spcPts val="0"/>
              </a:spcBef>
              <a:spcAft>
                <a:spcPts val="0"/>
              </a:spcAft>
              <a:buNone/>
            </a:pPr>
            <a:r>
              <a:rPr lang="en"/>
              <a:t>Eventually, after fixing our propeller orientation, soft-mounting the Pixhawk, and moving wires to avoid compass interference, we were able to get the drone to stabilize itself. Here, we can see loiter mode in action, where the drone attempts to hold its altitude and position using barometer and GPS.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845d833a6c_6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845d833a6c_6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Rishov</a:t>
            </a:r>
            <a:endParaRPr/>
          </a:p>
          <a:p>
            <a:pPr indent="0" lvl="0" marL="0" rtl="0" algn="l">
              <a:spcBef>
                <a:spcPts val="0"/>
              </a:spcBef>
              <a:spcAft>
                <a:spcPts val="0"/>
              </a:spcAft>
              <a:buNone/>
            </a:pPr>
            <a:r>
              <a:rPr lang="en"/>
              <a:t>Finally, we were able to get the drone to fly fully autonomously. Here, we see the drone executing a set of preplanned steps in guided mode. Just like in the simulations, we could have programmed the Jetson to send MAVLink commands to the Pixhawk in order to compute a flight path in real time.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53af67556_5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753af67556_5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Rishov</a:t>
            </a:r>
            <a:endParaRPr/>
          </a:p>
          <a:p>
            <a:pPr indent="0" lvl="0" marL="0" rtl="0" algn="l">
              <a:spcBef>
                <a:spcPts val="0"/>
              </a:spcBef>
              <a:spcAft>
                <a:spcPts val="0"/>
              </a:spcAft>
              <a:buNone/>
            </a:pPr>
            <a:r>
              <a:rPr lang="en"/>
              <a:t>Here, we can see the footage captured from the camera on the drone. The drone is able to capture footage at 720p resolution and 120 frames per second. We would have piped footage like this into our real-time computer vision algorithms in order to track visual fiduciaries, compute the drone’s pose, and autonomously control the drone’s flight.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845d833a6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845d833a6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753af67556_5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53af67556_5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842449941e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842449941e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Suhani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b9853d7a6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6b9853d7a6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Suhani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842449941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42449941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842449941e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842449941e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53af67556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53af67556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Max</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753af67556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753af67556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Eddie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6b97f79d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6b97f79d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Eddie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b9853d7a6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b9853d7a6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Eddie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b97f79dc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b97f79dc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Eddie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drive.google.com/file/d/1ly894bOe5TjBA_dxEkWju8sn0F1Mry7W/view"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drive.google.com/file/d/16Jx4OVXwQXwdQcEA38IOHmwToQlG9n7k/view" TargetMode="External"/><Relationship Id="rId4" Type="http://schemas.openxmlformats.org/officeDocument/2006/relationships/image" Target="../media/image2.jpg"/><Relationship Id="rId5" Type="http://schemas.openxmlformats.org/officeDocument/2006/relationships/hyperlink" Target="http://drive.google.com/file/d/1zUSx2oEOWNHKhwJMdxkda9bfFfonUktW/view" TargetMode="External"/><Relationship Id="rId6"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drive.google.com/file/d/1fPgLD_gWgJnDyE1FaBRZ_sQWPPMaRpj-/view" TargetMode="Externa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drive.google.com/file/d/16kbO7an07cE_KI1v8SY9LchIqlimfXBj/view"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drive.google.com/file/d/1KzJsvlU9U4qCamqQcXxKrmDB50aRql6B/view"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drive.google.com/file/d/1NPaJWedQ3wDoG5KiXhfY0XRY6NFSCxDe/view"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drive.google.com/file/d/1hFE39x_GmTw9XPTeVixQaQboPLwn_wm5/view" TargetMode="Externa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drive.google.com/file/d/1w9XVEOFJn_Q18Qq-av17aFV3Ifyk3dQU/view" TargetMode="Externa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drive.google.com/file/d/18u8xuN7_nbwP62HzZhT4vdOujo9r_XbT/view"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SISORPah31GkPh6b07SsrxfQkqZQVM2L/view"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5.jpg"/><Relationship Id="rId4" Type="http://schemas.openxmlformats.org/officeDocument/2006/relationships/image" Target="../media/image26.jpg"/><Relationship Id="rId10" Type="http://schemas.openxmlformats.org/officeDocument/2006/relationships/image" Target="../media/image24.jpg"/><Relationship Id="rId9" Type="http://schemas.openxmlformats.org/officeDocument/2006/relationships/image" Target="../media/image27.png"/><Relationship Id="rId5" Type="http://schemas.openxmlformats.org/officeDocument/2006/relationships/image" Target="../media/image17.jpg"/><Relationship Id="rId6" Type="http://schemas.openxmlformats.org/officeDocument/2006/relationships/image" Target="../media/image19.jpg"/><Relationship Id="rId7" Type="http://schemas.openxmlformats.org/officeDocument/2006/relationships/image" Target="../media/image18.png"/><Relationship Id="rId8"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460325" y="1120875"/>
            <a:ext cx="5029500" cy="27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a:t>
            </a:r>
            <a:r>
              <a:rPr b="1" lang="en"/>
              <a:t>Quads</a:t>
            </a:r>
            <a:r>
              <a:rPr b="1" lang="en"/>
              <a:t> </a:t>
            </a:r>
            <a:r>
              <a:rPr b="1" lang="en"/>
              <a:t>Final</a:t>
            </a:r>
            <a:r>
              <a:rPr b="1" lang="en"/>
              <a:t> </a:t>
            </a:r>
            <a:r>
              <a:rPr b="1" lang="en"/>
              <a:t>Presentation</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Spring 2020</a:t>
            </a:r>
            <a:br>
              <a:rPr lang="en"/>
            </a:br>
            <a:r>
              <a:rPr lang="en"/>
              <a:t>Senior Design</a:t>
            </a:r>
            <a:endParaRPr/>
          </a:p>
        </p:txBody>
      </p:sp>
      <p:sp>
        <p:nvSpPr>
          <p:cNvPr id="135" name="Google Shape;135;p13"/>
          <p:cNvSpPr txBox="1"/>
          <p:nvPr/>
        </p:nvSpPr>
        <p:spPr>
          <a:xfrm>
            <a:off x="633375" y="2262025"/>
            <a:ext cx="3000000" cy="3000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a:solidFill>
                  <a:schemeClr val="lt1"/>
                </a:solidFill>
                <a:latin typeface="Lato"/>
                <a:ea typeface="Lato"/>
                <a:cs typeface="Lato"/>
                <a:sym typeface="Lato"/>
              </a:rPr>
              <a:t>Max Rudolph</a:t>
            </a:r>
            <a:endParaRPr>
              <a:solidFill>
                <a:schemeClr val="lt1"/>
              </a:solidFill>
              <a:latin typeface="Lato"/>
              <a:ea typeface="Lato"/>
              <a:cs typeface="Lato"/>
              <a:sym typeface="Lato"/>
            </a:endParaRPr>
          </a:p>
          <a:p>
            <a:pPr indent="0" lvl="0" marL="457200" rtl="0" algn="l">
              <a:spcBef>
                <a:spcPts val="0"/>
              </a:spcBef>
              <a:spcAft>
                <a:spcPts val="0"/>
              </a:spcAft>
              <a:buNone/>
            </a:pPr>
            <a:r>
              <a:rPr lang="en">
                <a:solidFill>
                  <a:schemeClr val="lt1"/>
                </a:solidFill>
                <a:latin typeface="Lato"/>
                <a:ea typeface="Lato"/>
                <a:cs typeface="Lato"/>
                <a:sym typeface="Lato"/>
              </a:rPr>
              <a:t>Eddie Stevens</a:t>
            </a:r>
            <a:endParaRPr>
              <a:solidFill>
                <a:schemeClr val="lt1"/>
              </a:solidFill>
              <a:latin typeface="Lato"/>
              <a:ea typeface="Lato"/>
              <a:cs typeface="Lato"/>
              <a:sym typeface="Lato"/>
            </a:endParaRPr>
          </a:p>
          <a:p>
            <a:pPr indent="0" lvl="0" marL="457200" rtl="0" algn="l">
              <a:spcBef>
                <a:spcPts val="0"/>
              </a:spcBef>
              <a:spcAft>
                <a:spcPts val="0"/>
              </a:spcAft>
              <a:buNone/>
            </a:pPr>
            <a:r>
              <a:rPr lang="en">
                <a:solidFill>
                  <a:schemeClr val="lt1"/>
                </a:solidFill>
                <a:latin typeface="Lato"/>
                <a:ea typeface="Lato"/>
                <a:cs typeface="Lato"/>
                <a:sym typeface="Lato"/>
              </a:rPr>
              <a:t>Dave Patel</a:t>
            </a:r>
            <a:endParaRPr>
              <a:solidFill>
                <a:schemeClr val="lt1"/>
              </a:solidFill>
              <a:latin typeface="Lato"/>
              <a:ea typeface="Lato"/>
              <a:cs typeface="Lato"/>
              <a:sym typeface="Lato"/>
            </a:endParaRPr>
          </a:p>
          <a:p>
            <a:pPr indent="0" lvl="0" marL="457200" rtl="0" algn="l">
              <a:spcBef>
                <a:spcPts val="0"/>
              </a:spcBef>
              <a:spcAft>
                <a:spcPts val="0"/>
              </a:spcAft>
              <a:buNone/>
            </a:pPr>
            <a:r>
              <a:rPr lang="en">
                <a:solidFill>
                  <a:schemeClr val="lt1"/>
                </a:solidFill>
                <a:latin typeface="Lato"/>
                <a:ea typeface="Lato"/>
                <a:cs typeface="Lato"/>
                <a:sym typeface="Lato"/>
              </a:rPr>
              <a:t>Rishov Sarkar</a:t>
            </a:r>
            <a:endParaRPr>
              <a:solidFill>
                <a:schemeClr val="lt1"/>
              </a:solidFill>
              <a:latin typeface="Lato"/>
              <a:ea typeface="Lato"/>
              <a:cs typeface="Lato"/>
              <a:sym typeface="Lato"/>
            </a:endParaRPr>
          </a:p>
          <a:p>
            <a:pPr indent="0" lvl="0" marL="457200" rtl="0" algn="l">
              <a:spcBef>
                <a:spcPts val="0"/>
              </a:spcBef>
              <a:spcAft>
                <a:spcPts val="0"/>
              </a:spcAft>
              <a:buNone/>
            </a:pPr>
            <a:r>
              <a:rPr lang="en">
                <a:solidFill>
                  <a:schemeClr val="lt1"/>
                </a:solidFill>
                <a:latin typeface="Lato"/>
                <a:ea typeface="Lato"/>
                <a:cs typeface="Lato"/>
                <a:sym typeface="Lato"/>
              </a:rPr>
              <a:t>Michael Bermudez</a:t>
            </a:r>
            <a:endParaRPr>
              <a:solidFill>
                <a:schemeClr val="lt1"/>
              </a:solidFill>
              <a:latin typeface="Lato"/>
              <a:ea typeface="Lato"/>
              <a:cs typeface="Lato"/>
              <a:sym typeface="Lato"/>
            </a:endParaRPr>
          </a:p>
          <a:p>
            <a:pPr indent="0" lvl="0" marL="457200" rtl="0" algn="l">
              <a:spcBef>
                <a:spcPts val="0"/>
              </a:spcBef>
              <a:spcAft>
                <a:spcPts val="0"/>
              </a:spcAft>
              <a:buNone/>
            </a:pPr>
            <a:r>
              <a:rPr lang="en">
                <a:solidFill>
                  <a:schemeClr val="lt1"/>
                </a:solidFill>
                <a:latin typeface="Lato"/>
                <a:ea typeface="Lato"/>
                <a:cs typeface="Lato"/>
                <a:sym typeface="Lato"/>
              </a:rPr>
              <a:t>Nyaire Najieb</a:t>
            </a:r>
            <a:endParaRPr>
              <a:solidFill>
                <a:schemeClr val="lt1"/>
              </a:solidFill>
              <a:latin typeface="Lato"/>
              <a:ea typeface="Lato"/>
              <a:cs typeface="Lato"/>
              <a:sym typeface="Lato"/>
            </a:endParaRPr>
          </a:p>
          <a:p>
            <a:pPr indent="0" lvl="0" marL="457200" rtl="0" algn="l">
              <a:spcBef>
                <a:spcPts val="0"/>
              </a:spcBef>
              <a:spcAft>
                <a:spcPts val="0"/>
              </a:spcAft>
              <a:buNone/>
            </a:pPr>
            <a:r>
              <a:rPr lang="en">
                <a:solidFill>
                  <a:schemeClr val="lt1"/>
                </a:solidFill>
                <a:latin typeface="Lato"/>
                <a:ea typeface="Lato"/>
                <a:cs typeface="Lato"/>
                <a:sym typeface="Lato"/>
              </a:rPr>
              <a:t>Suhani Jain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2"/>
          <p:cNvSpPr txBox="1"/>
          <p:nvPr>
            <p:ph type="title"/>
          </p:nvPr>
        </p:nvSpPr>
        <p:spPr>
          <a:xfrm>
            <a:off x="2664000" y="244225"/>
            <a:ext cx="3816000" cy="91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Final Build</a:t>
            </a:r>
            <a:endParaRPr/>
          </a:p>
        </p:txBody>
      </p:sp>
      <p:pic>
        <p:nvPicPr>
          <p:cNvPr id="197" name="Google Shape;197;p22"/>
          <p:cNvPicPr preferRelativeResize="0"/>
          <p:nvPr/>
        </p:nvPicPr>
        <p:blipFill>
          <a:blip r:embed="rId3">
            <a:alphaModFix/>
          </a:blip>
          <a:stretch>
            <a:fillRect/>
          </a:stretch>
        </p:blipFill>
        <p:spPr>
          <a:xfrm>
            <a:off x="4876400" y="1561900"/>
            <a:ext cx="4016549" cy="3012412"/>
          </a:xfrm>
          <a:prstGeom prst="rect">
            <a:avLst/>
          </a:prstGeom>
          <a:noFill/>
          <a:ln>
            <a:noFill/>
          </a:ln>
        </p:spPr>
      </p:pic>
      <p:pic>
        <p:nvPicPr>
          <p:cNvPr id="198" name="Google Shape;198;p22"/>
          <p:cNvPicPr preferRelativeResize="0"/>
          <p:nvPr/>
        </p:nvPicPr>
        <p:blipFill>
          <a:blip r:embed="rId4">
            <a:alphaModFix/>
          </a:blip>
          <a:stretch>
            <a:fillRect/>
          </a:stretch>
        </p:blipFill>
        <p:spPr>
          <a:xfrm>
            <a:off x="718050" y="1561900"/>
            <a:ext cx="4016553" cy="30124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Estimated Cost</a:t>
            </a:r>
            <a:endParaRPr/>
          </a:p>
        </p:txBody>
      </p:sp>
      <p:pic>
        <p:nvPicPr>
          <p:cNvPr id="204" name="Google Shape;204;p23"/>
          <p:cNvPicPr preferRelativeResize="0"/>
          <p:nvPr/>
        </p:nvPicPr>
        <p:blipFill>
          <a:blip r:embed="rId3">
            <a:alphaModFix/>
          </a:blip>
          <a:stretch>
            <a:fillRect/>
          </a:stretch>
        </p:blipFill>
        <p:spPr>
          <a:xfrm>
            <a:off x="1302100" y="1135750"/>
            <a:ext cx="7029700" cy="3538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4"/>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Capability </a:t>
            </a:r>
            <a:r>
              <a:rPr lang="en"/>
              <a:t>Methodology</a:t>
            </a:r>
            <a:r>
              <a:rPr lang="en"/>
              <a:t> and Demonstration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Methodology</a:t>
            </a:r>
            <a:endParaRPr/>
          </a:p>
        </p:txBody>
      </p:sp>
      <p:sp>
        <p:nvSpPr>
          <p:cNvPr id="215" name="Google Shape;215;p2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FFFFFF"/>
              </a:buClr>
              <a:buSzPts val="1200"/>
              <a:buAutoNum type="arabicPeriod"/>
            </a:pPr>
            <a:r>
              <a:rPr lang="en" sz="1200">
                <a:solidFill>
                  <a:srgbClr val="FFFFFF"/>
                </a:solidFill>
              </a:rPr>
              <a:t>Capture simulated video</a:t>
            </a:r>
            <a:endParaRPr sz="1200">
              <a:solidFill>
                <a:srgbClr val="FFFFFF"/>
              </a:solidFill>
            </a:endParaRPr>
          </a:p>
          <a:p>
            <a:pPr indent="-304800" lvl="0" marL="457200" rtl="0" algn="l">
              <a:lnSpc>
                <a:spcPct val="150000"/>
              </a:lnSpc>
              <a:spcBef>
                <a:spcPts val="0"/>
              </a:spcBef>
              <a:spcAft>
                <a:spcPts val="0"/>
              </a:spcAft>
              <a:buClr>
                <a:srgbClr val="FFFFFF"/>
              </a:buClr>
              <a:buSzPts val="1200"/>
              <a:buAutoNum type="arabicPeriod"/>
            </a:pPr>
            <a:r>
              <a:rPr lang="en" sz="1200">
                <a:solidFill>
                  <a:srgbClr val="FFFFFF"/>
                </a:solidFill>
              </a:rPr>
              <a:t>Detect checkerboard of variable size in each video frame </a:t>
            </a:r>
            <a:endParaRPr sz="1200">
              <a:solidFill>
                <a:srgbClr val="FFFFFF"/>
              </a:solidFill>
            </a:endParaRPr>
          </a:p>
          <a:p>
            <a:pPr indent="-304800" lvl="1" marL="914400" rtl="0" algn="l">
              <a:lnSpc>
                <a:spcPct val="150000"/>
              </a:lnSpc>
              <a:spcBef>
                <a:spcPts val="0"/>
              </a:spcBef>
              <a:spcAft>
                <a:spcPts val="0"/>
              </a:spcAft>
              <a:buClr>
                <a:srgbClr val="FFFFFF"/>
              </a:buClr>
              <a:buSzPts val="1200"/>
              <a:buAutoNum type="alphaLcPeriod"/>
            </a:pPr>
            <a:r>
              <a:rPr lang="en" sz="1200">
                <a:solidFill>
                  <a:srgbClr val="FFFFFF"/>
                </a:solidFill>
              </a:rPr>
              <a:t>In simulation this step is done at 60Hz but only needs to operate at max. frequency of 10Hz when implemented on the drone because flight controller cannot respond faster than 10Hz</a:t>
            </a:r>
            <a:endParaRPr sz="1200">
              <a:solidFill>
                <a:srgbClr val="FFFFFF"/>
              </a:solidFill>
            </a:endParaRPr>
          </a:p>
          <a:p>
            <a:pPr indent="-304800" lvl="0" marL="457200" rtl="0" algn="l">
              <a:lnSpc>
                <a:spcPct val="150000"/>
              </a:lnSpc>
              <a:spcBef>
                <a:spcPts val="0"/>
              </a:spcBef>
              <a:spcAft>
                <a:spcPts val="0"/>
              </a:spcAft>
              <a:buClr>
                <a:srgbClr val="FFFFFF"/>
              </a:buClr>
              <a:buSzPts val="1200"/>
              <a:buAutoNum type="arabicPeriod"/>
            </a:pPr>
            <a:r>
              <a:rPr lang="en" sz="1200">
                <a:solidFill>
                  <a:srgbClr val="FFFFFF"/>
                </a:solidFill>
              </a:rPr>
              <a:t>Use MATLAB/Python to extract location/orientation data</a:t>
            </a:r>
            <a:endParaRPr sz="1200">
              <a:solidFill>
                <a:srgbClr val="FFFFFF"/>
              </a:solidFill>
            </a:endParaRPr>
          </a:p>
          <a:p>
            <a:pPr indent="-304800" lvl="1" marL="914400" rtl="0" algn="l">
              <a:lnSpc>
                <a:spcPct val="150000"/>
              </a:lnSpc>
              <a:spcBef>
                <a:spcPts val="0"/>
              </a:spcBef>
              <a:spcAft>
                <a:spcPts val="0"/>
              </a:spcAft>
              <a:buClr>
                <a:srgbClr val="FFFFFF"/>
              </a:buClr>
              <a:buSzPts val="1200"/>
              <a:buAutoNum type="alphaLcPeriod"/>
            </a:pPr>
            <a:r>
              <a:rPr lang="en" sz="1200">
                <a:solidFill>
                  <a:srgbClr val="FFFFFF"/>
                </a:solidFill>
              </a:rPr>
              <a:t>Plot the calculated location for accuracy measures of drone simulator</a:t>
            </a:r>
            <a:endParaRPr sz="1200">
              <a:solidFill>
                <a:srgbClr val="FFFFFF"/>
              </a:solidFill>
            </a:endParaRPr>
          </a:p>
          <a:p>
            <a:pPr indent="-304800" lvl="0" marL="457200" rtl="0" algn="l">
              <a:lnSpc>
                <a:spcPct val="150000"/>
              </a:lnSpc>
              <a:spcBef>
                <a:spcPts val="0"/>
              </a:spcBef>
              <a:spcAft>
                <a:spcPts val="0"/>
              </a:spcAft>
              <a:buClr>
                <a:srgbClr val="FFFFFF"/>
              </a:buClr>
              <a:buSzPts val="1200"/>
              <a:buAutoNum type="arabicPeriod"/>
            </a:pPr>
            <a:r>
              <a:rPr lang="en" sz="1200">
                <a:solidFill>
                  <a:srgbClr val="FFFFFF"/>
                </a:solidFill>
              </a:rPr>
              <a:t>From any given location, calculate and record velocity necessary to bring drone to target</a:t>
            </a:r>
            <a:endParaRPr sz="1200">
              <a:solidFill>
                <a:srgbClr val="FFFFFF"/>
              </a:solidFill>
            </a:endParaRPr>
          </a:p>
          <a:p>
            <a:pPr indent="-304800" lvl="0" marL="457200" rtl="0" algn="l">
              <a:lnSpc>
                <a:spcPct val="150000"/>
              </a:lnSpc>
              <a:spcBef>
                <a:spcPts val="0"/>
              </a:spcBef>
              <a:spcAft>
                <a:spcPts val="0"/>
              </a:spcAft>
              <a:buClr>
                <a:srgbClr val="FFFFFF"/>
              </a:buClr>
              <a:buSzPts val="1200"/>
              <a:buAutoNum type="arabicPeriod"/>
            </a:pPr>
            <a:r>
              <a:rPr lang="en" sz="1200">
                <a:solidFill>
                  <a:srgbClr val="FFFFFF"/>
                </a:solidFill>
              </a:rPr>
              <a:t>Send real-time calculated velocities to drone simulator</a:t>
            </a:r>
            <a:endParaRPr sz="1200"/>
          </a:p>
          <a:p>
            <a:pPr indent="-304800" lvl="0" marL="457200" rtl="0" algn="l">
              <a:lnSpc>
                <a:spcPct val="150000"/>
              </a:lnSpc>
              <a:spcBef>
                <a:spcPts val="0"/>
              </a:spcBef>
              <a:spcAft>
                <a:spcPts val="0"/>
              </a:spcAft>
              <a:buSzPts val="1200"/>
              <a:buAutoNum type="arabicPeriod"/>
            </a:pPr>
            <a:r>
              <a:rPr lang="en" sz="1200"/>
              <a:t>Compare dronekit path to MATLAB path to ensure accuracy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Capture Real-Time Localization with Checkerboard</a:t>
            </a:r>
            <a:endParaRPr/>
          </a:p>
        </p:txBody>
      </p:sp>
      <p:pic>
        <p:nvPicPr>
          <p:cNvPr id="221" name="Google Shape;221;p26" title="demonstration_checker_pov.mp4">
            <a:hlinkClick r:id="rId3"/>
          </p:cNvPr>
          <p:cNvPicPr preferRelativeResize="0"/>
          <p:nvPr/>
        </p:nvPicPr>
        <p:blipFill>
          <a:blip r:embed="rId4">
            <a:alphaModFix/>
          </a:blip>
          <a:stretch>
            <a:fillRect/>
          </a:stretch>
        </p:blipFill>
        <p:spPr>
          <a:xfrm>
            <a:off x="973675" y="1432275"/>
            <a:ext cx="4572000" cy="3429000"/>
          </a:xfrm>
          <a:prstGeom prst="rect">
            <a:avLst/>
          </a:prstGeom>
          <a:noFill/>
          <a:ln>
            <a:noFill/>
          </a:ln>
        </p:spPr>
      </p:pic>
      <p:sp>
        <p:nvSpPr>
          <p:cNvPr id="222" name="Google Shape;222;p26"/>
          <p:cNvSpPr txBox="1"/>
          <p:nvPr/>
        </p:nvSpPr>
        <p:spPr>
          <a:xfrm>
            <a:off x="6011325" y="1432275"/>
            <a:ext cx="2702400" cy="32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The localization present in the video was calculated in real-time at around 10 Hz.</a:t>
            </a:r>
            <a:endParaRPr>
              <a:solidFill>
                <a:srgbClr val="FFFFFF"/>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Versatility of Checkerboard Detection</a:t>
            </a:r>
            <a:endParaRPr/>
          </a:p>
        </p:txBody>
      </p:sp>
      <p:pic>
        <p:nvPicPr>
          <p:cNvPr id="228" name="Google Shape;228;p27" title="drone_pov_roll.mp4">
            <a:hlinkClick r:id="rId3"/>
          </p:cNvPr>
          <p:cNvPicPr preferRelativeResize="0"/>
          <p:nvPr/>
        </p:nvPicPr>
        <p:blipFill>
          <a:blip r:embed="rId4">
            <a:alphaModFix/>
          </a:blip>
          <a:stretch>
            <a:fillRect/>
          </a:stretch>
        </p:blipFill>
        <p:spPr>
          <a:xfrm>
            <a:off x="311700" y="1152475"/>
            <a:ext cx="4739034" cy="3554275"/>
          </a:xfrm>
          <a:prstGeom prst="rect">
            <a:avLst/>
          </a:prstGeom>
          <a:noFill/>
          <a:ln>
            <a:noFill/>
          </a:ln>
        </p:spPr>
      </p:pic>
      <p:pic>
        <p:nvPicPr>
          <p:cNvPr id="229" name="Google Shape;229;p27" title="drone_pov.mp4">
            <a:hlinkClick r:id="rId5"/>
          </p:cNvPr>
          <p:cNvPicPr preferRelativeResize="0"/>
          <p:nvPr/>
        </p:nvPicPr>
        <p:blipFill>
          <a:blip r:embed="rId6">
            <a:alphaModFix/>
          </a:blip>
          <a:stretch>
            <a:fillRect/>
          </a:stretch>
        </p:blipFill>
        <p:spPr>
          <a:xfrm>
            <a:off x="4892875" y="1152475"/>
            <a:ext cx="4091675" cy="3554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Simulated Drone Movement</a:t>
            </a:r>
            <a:endParaRPr/>
          </a:p>
        </p:txBody>
      </p:sp>
      <p:pic>
        <p:nvPicPr>
          <p:cNvPr id="235" name="Google Shape;235;p28" title="kitchen_curve_pov.mp4">
            <a:hlinkClick r:id="rId3"/>
          </p:cNvPr>
          <p:cNvPicPr preferRelativeResize="0"/>
          <p:nvPr/>
        </p:nvPicPr>
        <p:blipFill>
          <a:blip r:embed="rId4">
            <a:alphaModFix/>
          </a:blip>
          <a:stretch>
            <a:fillRect/>
          </a:stretch>
        </p:blipFill>
        <p:spPr>
          <a:xfrm>
            <a:off x="2024688" y="1085450"/>
            <a:ext cx="5094634" cy="382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Computed Drone Movement</a:t>
            </a:r>
            <a:endParaRPr/>
          </a:p>
        </p:txBody>
      </p:sp>
      <p:pic>
        <p:nvPicPr>
          <p:cNvPr id="241" name="Google Shape;241;p29" title="plot_vid.mp4">
            <a:hlinkClick r:id="rId3"/>
          </p:cNvPr>
          <p:cNvPicPr preferRelativeResize="0"/>
          <p:nvPr/>
        </p:nvPicPr>
        <p:blipFill>
          <a:blip r:embed="rId4">
            <a:alphaModFix/>
          </a:blip>
          <a:stretch>
            <a:fillRect/>
          </a:stretch>
        </p:blipFill>
        <p:spPr>
          <a:xfrm>
            <a:off x="515050" y="1307850"/>
            <a:ext cx="4572000" cy="3429000"/>
          </a:xfrm>
          <a:prstGeom prst="rect">
            <a:avLst/>
          </a:prstGeom>
          <a:noFill/>
          <a:ln>
            <a:noFill/>
          </a:ln>
        </p:spPr>
      </p:pic>
      <p:sp>
        <p:nvSpPr>
          <p:cNvPr id="242" name="Google Shape;242;p29"/>
          <p:cNvSpPr txBox="1"/>
          <p:nvPr/>
        </p:nvSpPr>
        <p:spPr>
          <a:xfrm>
            <a:off x="5446900" y="1411100"/>
            <a:ext cx="3090300" cy="27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Pink dots represent points at which drone velocities are calculated and sent to drone simulator (approx. 1 Hz)</a:t>
            </a:r>
            <a:endParaRPr>
              <a:solidFill>
                <a:srgbClr val="FFFFFF"/>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0"/>
          <p:cNvSpPr txBox="1"/>
          <p:nvPr>
            <p:ph type="title"/>
          </p:nvPr>
        </p:nvSpPr>
        <p:spPr>
          <a:xfrm>
            <a:off x="311700" y="445025"/>
            <a:ext cx="2101200" cy="441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Simulation Examples</a:t>
            </a:r>
            <a:endParaRPr/>
          </a:p>
        </p:txBody>
      </p:sp>
      <p:pic>
        <p:nvPicPr>
          <p:cNvPr id="248" name="Google Shape;248;p30" title="sim.mov">
            <a:hlinkClick r:id="rId3"/>
          </p:cNvPr>
          <p:cNvPicPr preferRelativeResize="0"/>
          <p:nvPr/>
        </p:nvPicPr>
        <p:blipFill>
          <a:blip r:embed="rId4">
            <a:alphaModFix/>
          </a:blip>
          <a:stretch>
            <a:fillRect/>
          </a:stretch>
        </p:blipFill>
        <p:spPr>
          <a:xfrm>
            <a:off x="2617600" y="280450"/>
            <a:ext cx="6110100" cy="4582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Path of Simulated Drone Using Velocities from CV</a:t>
            </a:r>
            <a:endParaRPr/>
          </a:p>
        </p:txBody>
      </p:sp>
      <p:pic>
        <p:nvPicPr>
          <p:cNvPr id="254" name="Google Shape;254;p31" title="plot_vid_sim.mp4">
            <a:hlinkClick r:id="rId3"/>
          </p:cNvPr>
          <p:cNvPicPr preferRelativeResize="0"/>
          <p:nvPr/>
        </p:nvPicPr>
        <p:blipFill>
          <a:blip r:embed="rId4">
            <a:alphaModFix/>
          </a:blip>
          <a:stretch>
            <a:fillRect/>
          </a:stretch>
        </p:blipFill>
        <p:spPr>
          <a:xfrm>
            <a:off x="603950" y="1307850"/>
            <a:ext cx="4572000" cy="3429000"/>
          </a:xfrm>
          <a:prstGeom prst="rect">
            <a:avLst/>
          </a:prstGeom>
          <a:noFill/>
          <a:ln>
            <a:noFill/>
          </a:ln>
        </p:spPr>
      </p:pic>
      <p:sp>
        <p:nvSpPr>
          <p:cNvPr id="255" name="Google Shape;255;p31"/>
          <p:cNvSpPr txBox="1"/>
          <p:nvPr/>
        </p:nvSpPr>
        <p:spPr>
          <a:xfrm>
            <a:off x="5468050" y="1580450"/>
            <a:ext cx="3280800" cy="25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Visualization of drone movement when </a:t>
            </a:r>
            <a:r>
              <a:rPr lang="en">
                <a:solidFill>
                  <a:srgbClr val="FFFFFF"/>
                </a:solidFill>
                <a:latin typeface="Lato"/>
                <a:ea typeface="Lato"/>
                <a:cs typeface="Lato"/>
                <a:sym typeface="Lato"/>
              </a:rPr>
              <a:t>velocities</a:t>
            </a:r>
            <a:r>
              <a:rPr lang="en">
                <a:solidFill>
                  <a:srgbClr val="FFFFFF"/>
                </a:solidFill>
                <a:latin typeface="Lato"/>
                <a:ea typeface="Lato"/>
                <a:cs typeface="Lato"/>
                <a:sym typeface="Lato"/>
              </a:rPr>
              <a:t> are put into simulator. Notice the matching between this plot and the previous plot</a:t>
            </a:r>
            <a:endParaRPr>
              <a:solidFill>
                <a:srgbClr val="FFFFFF"/>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Original Goal</a:t>
            </a:r>
            <a:endParaRPr/>
          </a:p>
        </p:txBody>
      </p:sp>
      <p:sp>
        <p:nvSpPr>
          <p:cNvPr id="141" name="Google Shape;141;p14"/>
          <p:cNvSpPr txBox="1"/>
          <p:nvPr>
            <p:ph idx="1" type="body"/>
          </p:nvPr>
        </p:nvSpPr>
        <p:spPr>
          <a:xfrm>
            <a:off x="311700" y="1397775"/>
            <a:ext cx="8520600" cy="3171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Build a drone that can autonomously fly through a racing course (with course knowledge apriori)</a:t>
            </a:r>
            <a:endParaRPr/>
          </a:p>
          <a:p>
            <a:pPr indent="0" lvl="0" marL="457200" rtl="0" algn="l">
              <a:spcBef>
                <a:spcPts val="1600"/>
              </a:spcBef>
              <a:spcAft>
                <a:spcPts val="1600"/>
              </a:spcAft>
              <a:buNone/>
            </a:pPr>
            <a:r>
              <a:t/>
            </a:r>
            <a:endParaRPr/>
          </a:p>
        </p:txBody>
      </p:sp>
      <p:pic>
        <p:nvPicPr>
          <p:cNvPr id="142" name="Google Shape;142;p14"/>
          <p:cNvPicPr preferRelativeResize="0"/>
          <p:nvPr/>
        </p:nvPicPr>
        <p:blipFill>
          <a:blip r:embed="rId3">
            <a:alphaModFix/>
          </a:blip>
          <a:stretch>
            <a:fillRect/>
          </a:stretch>
        </p:blipFill>
        <p:spPr>
          <a:xfrm>
            <a:off x="704600" y="1845650"/>
            <a:ext cx="2645901" cy="2645901"/>
          </a:xfrm>
          <a:prstGeom prst="rect">
            <a:avLst/>
          </a:prstGeom>
          <a:noFill/>
          <a:ln>
            <a:noFill/>
          </a:ln>
        </p:spPr>
      </p:pic>
      <p:pic>
        <p:nvPicPr>
          <p:cNvPr id="143" name="Google Shape;143;p14"/>
          <p:cNvPicPr preferRelativeResize="0"/>
          <p:nvPr/>
        </p:nvPicPr>
        <p:blipFill>
          <a:blip r:embed="rId4">
            <a:alphaModFix/>
          </a:blip>
          <a:stretch>
            <a:fillRect/>
          </a:stretch>
        </p:blipFill>
        <p:spPr>
          <a:xfrm>
            <a:off x="4067058" y="1873200"/>
            <a:ext cx="4526275" cy="2590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Side by Side Comparison of Drone Paths</a:t>
            </a:r>
            <a:endParaRPr/>
          </a:p>
        </p:txBody>
      </p:sp>
      <p:pic>
        <p:nvPicPr>
          <p:cNvPr id="261" name="Google Shape;261;p32"/>
          <p:cNvPicPr preferRelativeResize="0"/>
          <p:nvPr/>
        </p:nvPicPr>
        <p:blipFill>
          <a:blip r:embed="rId3">
            <a:alphaModFix/>
          </a:blip>
          <a:stretch>
            <a:fillRect/>
          </a:stretch>
        </p:blipFill>
        <p:spPr>
          <a:xfrm>
            <a:off x="399350" y="1463300"/>
            <a:ext cx="4021061" cy="3182076"/>
          </a:xfrm>
          <a:prstGeom prst="rect">
            <a:avLst/>
          </a:prstGeom>
          <a:noFill/>
          <a:ln>
            <a:noFill/>
          </a:ln>
        </p:spPr>
      </p:pic>
      <p:pic>
        <p:nvPicPr>
          <p:cNvPr id="262" name="Google Shape;262;p32"/>
          <p:cNvPicPr preferRelativeResize="0"/>
          <p:nvPr/>
        </p:nvPicPr>
        <p:blipFill>
          <a:blip r:embed="rId4">
            <a:alphaModFix/>
          </a:blip>
          <a:stretch>
            <a:fillRect/>
          </a:stretch>
        </p:blipFill>
        <p:spPr>
          <a:xfrm>
            <a:off x="4783675" y="1463300"/>
            <a:ext cx="4222051" cy="3182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Autonomy on Drone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34" title="14a6d449.mp4">
            <a:hlinkClick r:id="rId3"/>
          </p:cNvPr>
          <p:cNvPicPr preferRelativeResize="0"/>
          <p:nvPr/>
        </p:nvPicPr>
        <p:blipFill>
          <a:blip r:embed="rId4">
            <a:alphaModFix/>
          </a:blip>
          <a:stretch>
            <a:fillRect/>
          </a:stretch>
        </p:blipFill>
        <p:spPr>
          <a:xfrm>
            <a:off x="1772282" y="1307850"/>
            <a:ext cx="6089339" cy="3430600"/>
          </a:xfrm>
          <a:prstGeom prst="rect">
            <a:avLst/>
          </a:prstGeom>
          <a:noFill/>
          <a:ln>
            <a:noFill/>
          </a:ln>
        </p:spPr>
      </p:pic>
      <p:sp>
        <p:nvSpPr>
          <p:cNvPr id="273" name="Google Shape;273;p3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Steps: Unstable Drone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Self-Stabilization: Loiter Mode</a:t>
            </a:r>
            <a:endParaRPr/>
          </a:p>
        </p:txBody>
      </p:sp>
      <p:pic>
        <p:nvPicPr>
          <p:cNvPr id="279" name="Google Shape;279;p35" title="20200429_145051.mp4">
            <a:hlinkClick r:id="rId3"/>
          </p:cNvPr>
          <p:cNvPicPr preferRelativeResize="0"/>
          <p:nvPr/>
        </p:nvPicPr>
        <p:blipFill>
          <a:blip r:embed="rId4">
            <a:alphaModFix/>
          </a:blip>
          <a:stretch>
            <a:fillRect/>
          </a:stretch>
        </p:blipFill>
        <p:spPr>
          <a:xfrm>
            <a:off x="1767510" y="1307850"/>
            <a:ext cx="6098880" cy="3430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Autonomous Flight in Guided Mode</a:t>
            </a:r>
            <a:endParaRPr/>
          </a:p>
        </p:txBody>
      </p:sp>
      <p:pic>
        <p:nvPicPr>
          <p:cNvPr id="285" name="Google Shape;285;p36" title="untitled.mp4">
            <a:hlinkClick r:id="rId3"/>
          </p:cNvPr>
          <p:cNvPicPr preferRelativeResize="0"/>
          <p:nvPr/>
        </p:nvPicPr>
        <p:blipFill>
          <a:blip r:embed="rId4">
            <a:alphaModFix/>
          </a:blip>
          <a:stretch>
            <a:fillRect/>
          </a:stretch>
        </p:blipFill>
        <p:spPr>
          <a:xfrm>
            <a:off x="1767425" y="1307850"/>
            <a:ext cx="6099048" cy="3429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Footage from Drone</a:t>
            </a:r>
            <a:endParaRPr/>
          </a:p>
        </p:txBody>
      </p:sp>
      <p:pic>
        <p:nvPicPr>
          <p:cNvPr id="291" name="Google Shape;291;p37" title="Vid_fromdrone.mp4">
            <a:hlinkClick r:id="rId3"/>
          </p:cNvPr>
          <p:cNvPicPr preferRelativeResize="0"/>
          <p:nvPr/>
        </p:nvPicPr>
        <p:blipFill>
          <a:blip r:embed="rId4">
            <a:alphaModFix/>
          </a:blip>
          <a:stretch>
            <a:fillRect/>
          </a:stretch>
        </p:blipFill>
        <p:spPr>
          <a:xfrm>
            <a:off x="1766002" y="1307850"/>
            <a:ext cx="6101896" cy="3430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Potential Final Product </a:t>
            </a:r>
            <a:endParaRPr/>
          </a:p>
        </p:txBody>
      </p:sp>
      <p:sp>
        <p:nvSpPr>
          <p:cNvPr id="297" name="Google Shape;297;p38"/>
          <p:cNvSpPr txBox="1"/>
          <p:nvPr>
            <p:ph idx="1" type="body"/>
          </p:nvPr>
        </p:nvSpPr>
        <p:spPr>
          <a:xfrm>
            <a:off x="1297500" y="1447750"/>
            <a:ext cx="7038900" cy="29112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Char char="-"/>
            </a:pPr>
            <a:r>
              <a:rPr lang="en"/>
              <a:t>Given our </a:t>
            </a:r>
            <a:r>
              <a:rPr lang="en"/>
              <a:t>separate</a:t>
            </a:r>
            <a:r>
              <a:rPr lang="en"/>
              <a:t> demonstrations for object detection and issuing flight commands, we have laid the groundwork for an autonomous drone. </a:t>
            </a:r>
            <a:endParaRPr/>
          </a:p>
          <a:p>
            <a:pPr indent="0" lvl="0" marL="457200" rtl="0" algn="l">
              <a:lnSpc>
                <a:spcPct val="115000"/>
              </a:lnSpc>
              <a:spcBef>
                <a:spcPts val="0"/>
              </a:spcBef>
              <a:spcAft>
                <a:spcPts val="0"/>
              </a:spcAft>
              <a:buNone/>
            </a:pPr>
            <a:r>
              <a:t/>
            </a:r>
            <a:endParaRPr/>
          </a:p>
          <a:p>
            <a:pPr indent="-311150" lvl="0" marL="457200" rtl="0" algn="l">
              <a:lnSpc>
                <a:spcPct val="115000"/>
              </a:lnSpc>
              <a:spcBef>
                <a:spcPts val="0"/>
              </a:spcBef>
              <a:spcAft>
                <a:spcPts val="0"/>
              </a:spcAft>
              <a:buSzPts val="1300"/>
              <a:buChar char="-"/>
            </a:pPr>
            <a:r>
              <a:rPr lang="en"/>
              <a:t>Future teams could utilize our real-time localization scripts to generate appropriate velocity commands, then use the MAVLink protocol to send the commands to the flight controller. We proved the concepts; they just need to be fully integrated on the drone!</a:t>
            </a:r>
            <a:endParaRPr/>
          </a:p>
          <a:p>
            <a:pPr indent="0" lvl="0" marL="457200" rtl="0" algn="l">
              <a:lnSpc>
                <a:spcPct val="115000"/>
              </a:lnSpc>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Reflection and Mistakes</a:t>
            </a:r>
            <a:endParaRPr/>
          </a:p>
        </p:txBody>
      </p:sp>
      <p:sp>
        <p:nvSpPr>
          <p:cNvPr id="303" name="Google Shape;303;p39"/>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Project scope too large</a:t>
            </a:r>
            <a:endParaRPr/>
          </a:p>
          <a:p>
            <a:pPr indent="-298450" lvl="1" marL="914400" rtl="0" algn="l">
              <a:spcBef>
                <a:spcPts val="0"/>
              </a:spcBef>
              <a:spcAft>
                <a:spcPts val="0"/>
              </a:spcAft>
              <a:buSzPts val="1100"/>
              <a:buChar char="-"/>
            </a:pPr>
            <a:r>
              <a:rPr lang="en"/>
              <a:t>Honing in on a single aspect such as CV and path prediction would have been better</a:t>
            </a:r>
            <a:endParaRPr/>
          </a:p>
          <a:p>
            <a:pPr indent="-311150" lvl="0" marL="457200" rtl="0" algn="l">
              <a:spcBef>
                <a:spcPts val="0"/>
              </a:spcBef>
              <a:spcAft>
                <a:spcPts val="0"/>
              </a:spcAft>
              <a:buSzPts val="1300"/>
              <a:buChar char="-"/>
            </a:pPr>
            <a:r>
              <a:rPr lang="en"/>
              <a:t>Having a single Jetson cause delays</a:t>
            </a:r>
            <a:endParaRPr/>
          </a:p>
          <a:p>
            <a:pPr indent="-298450" lvl="1" marL="914400" rtl="0" algn="l">
              <a:spcBef>
                <a:spcPts val="0"/>
              </a:spcBef>
              <a:spcAft>
                <a:spcPts val="0"/>
              </a:spcAft>
              <a:buSzPts val="1100"/>
              <a:buChar char="-"/>
            </a:pPr>
            <a:r>
              <a:rPr lang="en"/>
              <a:t>A second jetson would have allowed for prototype/testing CV algorithms without having drone on hand</a:t>
            </a:r>
            <a:endParaRPr/>
          </a:p>
          <a:p>
            <a:pPr indent="-311150" lvl="0" marL="457200" rtl="0" algn="l">
              <a:spcBef>
                <a:spcPts val="0"/>
              </a:spcBef>
              <a:spcAft>
                <a:spcPts val="0"/>
              </a:spcAft>
              <a:buSzPts val="1300"/>
              <a:buChar char="-"/>
            </a:pPr>
            <a:r>
              <a:rPr lang="en"/>
              <a:t>Too much time on drone hardware, not enough time on CV</a:t>
            </a:r>
            <a:endParaRPr/>
          </a:p>
          <a:p>
            <a:pPr indent="-298450" lvl="1" marL="914400" rtl="0" algn="l">
              <a:spcBef>
                <a:spcPts val="0"/>
              </a:spcBef>
              <a:spcAft>
                <a:spcPts val="0"/>
              </a:spcAft>
              <a:buSzPts val="1100"/>
              <a:buChar char="-"/>
            </a:pPr>
            <a:r>
              <a:rPr lang="en"/>
              <a:t>A well established detection and path planning algorithm would have been of greater use to future groups. Our understanding of the drone hardware-software only helped us at the beginning.</a:t>
            </a:r>
            <a:endParaRPr/>
          </a:p>
          <a:p>
            <a:pPr indent="-298450" lvl="1" marL="914400" rtl="0" algn="l">
              <a:spcBef>
                <a:spcPts val="0"/>
              </a:spcBef>
              <a:spcAft>
                <a:spcPts val="0"/>
              </a:spcAft>
              <a:buSzPts val="1100"/>
              <a:buChar char="-"/>
            </a:pPr>
            <a:r>
              <a:rPr lang="en"/>
              <a:t>Lack of clarity on amount of software and hardware integration needed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Team Expectations</a:t>
            </a:r>
            <a:endParaRPr/>
          </a:p>
        </p:txBody>
      </p:sp>
      <p:sp>
        <p:nvSpPr>
          <p:cNvPr id="309" name="Google Shape;309;p40"/>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Integrate drone localization into actual drone</a:t>
            </a:r>
            <a:endParaRPr/>
          </a:p>
          <a:p>
            <a:pPr indent="-311150" lvl="0" marL="457200" rtl="0" algn="l">
              <a:spcBef>
                <a:spcPts val="0"/>
              </a:spcBef>
              <a:spcAft>
                <a:spcPts val="0"/>
              </a:spcAft>
              <a:buSzPts val="1300"/>
              <a:buChar char="-"/>
            </a:pPr>
            <a:r>
              <a:rPr lang="en"/>
              <a:t>Add more autonomous functionality: path planning and execution</a:t>
            </a:r>
            <a:endParaRPr/>
          </a:p>
          <a:p>
            <a:pPr indent="-311150" lvl="0" marL="457200" rtl="0" algn="l">
              <a:spcBef>
                <a:spcPts val="0"/>
              </a:spcBef>
              <a:spcAft>
                <a:spcPts val="0"/>
              </a:spcAft>
              <a:buSzPts val="1300"/>
              <a:buChar char="-"/>
            </a:pPr>
            <a:r>
              <a:rPr lang="en"/>
              <a:t>Add computer vision software to enable the camera do detect and recognize objects </a:t>
            </a:r>
            <a:endParaRPr/>
          </a:p>
          <a:p>
            <a:pPr indent="-311150" lvl="0" marL="457200" rtl="0" algn="l">
              <a:spcBef>
                <a:spcPts val="0"/>
              </a:spcBef>
              <a:spcAft>
                <a:spcPts val="0"/>
              </a:spcAft>
              <a:buSzPts val="1300"/>
              <a:buChar char="-"/>
            </a:pPr>
            <a:r>
              <a:rPr lang="en"/>
              <a:t>Ability to prevent collisions and re-adjust course with object detection</a:t>
            </a:r>
            <a:endParaRPr/>
          </a:p>
          <a:p>
            <a:pPr indent="-311150" lvl="0" marL="457200" rtl="0" algn="l">
              <a:spcBef>
                <a:spcPts val="0"/>
              </a:spcBef>
              <a:spcAft>
                <a:spcPts val="0"/>
              </a:spcAft>
              <a:buSzPts val="1300"/>
              <a:buChar char="-"/>
            </a:pPr>
            <a:r>
              <a:rPr lang="en"/>
              <a:t>After accurate detection is achieved, strive for higher flight velocities</a:t>
            </a:r>
            <a:endParaRPr/>
          </a:p>
          <a:p>
            <a:pPr indent="-311150" lvl="0" marL="457200" rtl="0" algn="l">
              <a:spcBef>
                <a:spcPts val="0"/>
              </a:spcBef>
              <a:spcAft>
                <a:spcPts val="0"/>
              </a:spcAft>
              <a:buSzPts val="1300"/>
              <a:buChar char="-"/>
            </a:pPr>
            <a:r>
              <a:rPr lang="en"/>
              <a:t>Attempt a drone race course once the software is fully integrated and optimized</a:t>
            </a:r>
            <a:endParaRPr/>
          </a:p>
          <a:p>
            <a:pPr indent="-311150" lvl="0" marL="457200" rtl="0" algn="l">
              <a:spcBef>
                <a:spcPts val="0"/>
              </a:spcBef>
              <a:spcAft>
                <a:spcPts val="0"/>
              </a:spcAft>
              <a:buSzPts val="1300"/>
              <a:buChar char="-"/>
            </a:pPr>
            <a:r>
              <a:rPr lang="en"/>
              <a:t>Multiple or better cameras could be added, for better field of view. This would allow for better forward navigation and obstacle avoidance.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 Members</a:t>
            </a:r>
            <a:endParaRPr/>
          </a:p>
        </p:txBody>
      </p:sp>
      <p:sp>
        <p:nvSpPr>
          <p:cNvPr id="315" name="Google Shape;315;p41"/>
          <p:cNvSpPr txBox="1"/>
          <p:nvPr/>
        </p:nvSpPr>
        <p:spPr>
          <a:xfrm>
            <a:off x="342900" y="1789325"/>
            <a:ext cx="8458200" cy="2474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Max Rudolph</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Eddie Stevens</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Dave Patel</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Rishov Sarkar</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Michael Bermudez</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Nyaire Najieb</a:t>
            </a:r>
            <a:endParaRPr>
              <a:solidFill>
                <a:schemeClr val="lt1"/>
              </a:solidFill>
              <a:latin typeface="Lato"/>
              <a:ea typeface="Lato"/>
              <a:cs typeface="Lato"/>
              <a:sym typeface="Lato"/>
            </a:endParaRPr>
          </a:p>
          <a:p>
            <a:pPr indent="-317500" lvl="0" marL="457200" rtl="0" algn="l">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Suhani Jain</a:t>
            </a:r>
            <a:endParaRPr>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Lato"/>
              <a:ea typeface="Lato"/>
              <a:cs typeface="Lato"/>
              <a:sym typeface="Lato"/>
            </a:endParaRPr>
          </a:p>
          <a:p>
            <a:pPr indent="0" lvl="0" marL="0" rtl="0" algn="l">
              <a:spcBef>
                <a:spcPts val="0"/>
              </a:spcBef>
              <a:spcAft>
                <a:spcPts val="0"/>
              </a:spcAft>
              <a:buNone/>
            </a:pPr>
            <a:r>
              <a:rPr lang="en">
                <a:solidFill>
                  <a:schemeClr val="lt1"/>
                </a:solidFill>
                <a:latin typeface="Lato"/>
                <a:ea typeface="Lato"/>
                <a:cs typeface="Lato"/>
                <a:sym typeface="Lato"/>
              </a:rPr>
              <a:t>AutoQuads Team 33</a:t>
            </a:r>
            <a:endParaRPr>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Lato"/>
              <a:ea typeface="Lato"/>
              <a:cs typeface="Lato"/>
              <a:sym typeface="Lato"/>
            </a:endParaRPr>
          </a:p>
          <a:p>
            <a:pPr indent="0" lvl="0" marL="0" rtl="0" algn="l">
              <a:spcBef>
                <a:spcPts val="0"/>
              </a:spcBef>
              <a:spcAft>
                <a:spcPts val="0"/>
              </a:spcAft>
              <a:buNone/>
            </a:pPr>
            <a:r>
              <a:rPr lang="en">
                <a:solidFill>
                  <a:schemeClr val="lt1"/>
                </a:solidFill>
                <a:latin typeface="Lato"/>
                <a:ea typeface="Lato"/>
                <a:cs typeface="Lato"/>
                <a:sym typeface="Lato"/>
              </a:rPr>
              <a:t>Advisor: Dr. Jennifer Hasler</a:t>
            </a:r>
            <a:endParaRPr>
              <a:solidFill>
                <a:schemeClr val="lt1"/>
              </a:solidFill>
              <a:latin typeface="Lato"/>
              <a:ea typeface="Lato"/>
              <a:cs typeface="Lato"/>
              <a:sym typeface="Lato"/>
            </a:endParaRPr>
          </a:p>
        </p:txBody>
      </p:sp>
      <p:pic>
        <p:nvPicPr>
          <p:cNvPr id="316" name="Google Shape;316;p41"/>
          <p:cNvPicPr preferRelativeResize="0"/>
          <p:nvPr/>
        </p:nvPicPr>
        <p:blipFill rotWithShape="1">
          <a:blip r:embed="rId3">
            <a:alphaModFix/>
          </a:blip>
          <a:srcRect b="58685" l="43573" r="32190" t="20245"/>
          <a:stretch/>
        </p:blipFill>
        <p:spPr>
          <a:xfrm>
            <a:off x="4064598" y="1213950"/>
            <a:ext cx="1307939" cy="1516027"/>
          </a:xfrm>
          <a:prstGeom prst="rect">
            <a:avLst/>
          </a:prstGeom>
          <a:noFill/>
          <a:ln>
            <a:noFill/>
          </a:ln>
        </p:spPr>
      </p:pic>
      <p:pic>
        <p:nvPicPr>
          <p:cNvPr id="317" name="Google Shape;317;p41"/>
          <p:cNvPicPr preferRelativeResize="0"/>
          <p:nvPr/>
        </p:nvPicPr>
        <p:blipFill rotWithShape="1">
          <a:blip r:embed="rId4">
            <a:alphaModFix/>
          </a:blip>
          <a:srcRect b="23796" l="14194" r="49631" t="537"/>
          <a:stretch/>
        </p:blipFill>
        <p:spPr>
          <a:xfrm>
            <a:off x="2971950" y="1213950"/>
            <a:ext cx="1087544" cy="1516024"/>
          </a:xfrm>
          <a:prstGeom prst="rect">
            <a:avLst/>
          </a:prstGeom>
          <a:noFill/>
          <a:ln>
            <a:noFill/>
          </a:ln>
        </p:spPr>
      </p:pic>
      <p:pic>
        <p:nvPicPr>
          <p:cNvPr id="318" name="Google Shape;318;p41"/>
          <p:cNvPicPr preferRelativeResize="0"/>
          <p:nvPr/>
        </p:nvPicPr>
        <p:blipFill rotWithShape="1">
          <a:blip r:embed="rId5">
            <a:alphaModFix/>
          </a:blip>
          <a:srcRect b="54824" l="40338" r="9420" t="2892"/>
          <a:stretch/>
        </p:blipFill>
        <p:spPr>
          <a:xfrm>
            <a:off x="4722230" y="2748000"/>
            <a:ext cx="1157370" cy="1516025"/>
          </a:xfrm>
          <a:prstGeom prst="rect">
            <a:avLst/>
          </a:prstGeom>
          <a:noFill/>
          <a:ln>
            <a:noFill/>
          </a:ln>
        </p:spPr>
      </p:pic>
      <p:pic>
        <p:nvPicPr>
          <p:cNvPr id="319" name="Google Shape;319;p41"/>
          <p:cNvPicPr preferRelativeResize="0"/>
          <p:nvPr/>
        </p:nvPicPr>
        <p:blipFill rotWithShape="1">
          <a:blip r:embed="rId6">
            <a:alphaModFix/>
          </a:blip>
          <a:srcRect b="34967" l="16698" r="26599" t="0"/>
          <a:stretch/>
        </p:blipFill>
        <p:spPr>
          <a:xfrm>
            <a:off x="3750250" y="2748000"/>
            <a:ext cx="1087550" cy="1516027"/>
          </a:xfrm>
          <a:prstGeom prst="rect">
            <a:avLst/>
          </a:prstGeom>
          <a:noFill/>
          <a:ln>
            <a:noFill/>
          </a:ln>
        </p:spPr>
      </p:pic>
      <p:pic>
        <p:nvPicPr>
          <p:cNvPr id="320" name="Google Shape;320;p41"/>
          <p:cNvPicPr preferRelativeResize="0"/>
          <p:nvPr/>
        </p:nvPicPr>
        <p:blipFill>
          <a:blip r:embed="rId7">
            <a:alphaModFix/>
          </a:blip>
          <a:stretch>
            <a:fillRect/>
          </a:stretch>
        </p:blipFill>
        <p:spPr>
          <a:xfrm>
            <a:off x="5372528" y="1213950"/>
            <a:ext cx="1516025" cy="1516025"/>
          </a:xfrm>
          <a:prstGeom prst="rect">
            <a:avLst/>
          </a:prstGeom>
          <a:noFill/>
          <a:ln>
            <a:noFill/>
          </a:ln>
        </p:spPr>
      </p:pic>
      <p:pic>
        <p:nvPicPr>
          <p:cNvPr id="321" name="Google Shape;321;p41"/>
          <p:cNvPicPr preferRelativeResize="0"/>
          <p:nvPr/>
        </p:nvPicPr>
        <p:blipFill>
          <a:blip r:embed="rId8">
            <a:alphaModFix/>
          </a:blip>
          <a:stretch>
            <a:fillRect/>
          </a:stretch>
        </p:blipFill>
        <p:spPr>
          <a:xfrm>
            <a:off x="7242400" y="2101474"/>
            <a:ext cx="1558700" cy="1558700"/>
          </a:xfrm>
          <a:prstGeom prst="rect">
            <a:avLst/>
          </a:prstGeom>
          <a:noFill/>
          <a:ln>
            <a:noFill/>
          </a:ln>
        </p:spPr>
      </p:pic>
      <p:pic>
        <p:nvPicPr>
          <p:cNvPr id="322" name="Google Shape;322;p41"/>
          <p:cNvPicPr preferRelativeResize="0"/>
          <p:nvPr/>
        </p:nvPicPr>
        <p:blipFill rotWithShape="1">
          <a:blip r:embed="rId9">
            <a:alphaModFix/>
          </a:blip>
          <a:srcRect b="62681" l="55811" r="6339" t="15285"/>
          <a:stretch/>
        </p:blipFill>
        <p:spPr>
          <a:xfrm>
            <a:off x="5762550" y="2748012"/>
            <a:ext cx="1203351" cy="1516019"/>
          </a:xfrm>
          <a:prstGeom prst="rect">
            <a:avLst/>
          </a:prstGeom>
          <a:noFill/>
          <a:ln>
            <a:noFill/>
          </a:ln>
        </p:spPr>
      </p:pic>
      <p:pic>
        <p:nvPicPr>
          <p:cNvPr id="323" name="Google Shape;323;p41"/>
          <p:cNvPicPr preferRelativeResize="0"/>
          <p:nvPr/>
        </p:nvPicPr>
        <p:blipFill rotWithShape="1">
          <a:blip r:embed="rId10">
            <a:alphaModFix/>
          </a:blip>
          <a:srcRect b="51670" l="24007" r="39318" t="4031"/>
          <a:stretch/>
        </p:blipFill>
        <p:spPr>
          <a:xfrm>
            <a:off x="2971950" y="2752175"/>
            <a:ext cx="866350" cy="1507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Revised Goal (Post COVID-19)</a:t>
            </a:r>
            <a:endParaRPr/>
          </a:p>
        </p:txBody>
      </p:sp>
      <p:sp>
        <p:nvSpPr>
          <p:cNvPr id="149" name="Google Shape;149;p15"/>
          <p:cNvSpPr txBox="1"/>
          <p:nvPr>
            <p:ph idx="1" type="body"/>
          </p:nvPr>
        </p:nvSpPr>
        <p:spPr>
          <a:xfrm>
            <a:off x="311700" y="1311225"/>
            <a:ext cx="83244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Have a drone “fly” autonomously using real-time computer vision and tracking</a:t>
            </a:r>
            <a:endParaRPr sz="1600"/>
          </a:p>
          <a:p>
            <a:pPr indent="-330200" lvl="0" marL="457200" rtl="0" algn="l">
              <a:spcBef>
                <a:spcPts val="0"/>
              </a:spcBef>
              <a:spcAft>
                <a:spcPts val="0"/>
              </a:spcAft>
              <a:buSzPts val="1600"/>
              <a:buChar char="-"/>
            </a:pPr>
            <a:r>
              <a:rPr lang="en" sz="1600"/>
              <a:t>Simulate all the necessary components to deliver a final product</a:t>
            </a:r>
            <a:endParaRPr sz="1600"/>
          </a:p>
          <a:p>
            <a:pPr indent="-330200" lvl="0" marL="457200" rtl="0" algn="l">
              <a:spcBef>
                <a:spcPts val="0"/>
              </a:spcBef>
              <a:spcAft>
                <a:spcPts val="0"/>
              </a:spcAft>
              <a:buSzPts val="1600"/>
              <a:buChar char="-"/>
            </a:pPr>
            <a:r>
              <a:rPr lang="en" sz="1600"/>
              <a:t>Prepare necessary software and hardware for next senior design team to start the the project right off the bat (without being delayed, like we were)</a:t>
            </a:r>
            <a:endParaRPr sz="1600"/>
          </a:p>
          <a:p>
            <a:pPr indent="0" lvl="0" marL="0" rtl="0" algn="l">
              <a:spcBef>
                <a:spcPts val="1600"/>
              </a:spcBef>
              <a:spcAft>
                <a:spcPts val="1600"/>
              </a:spcAft>
              <a:buNone/>
            </a:pPr>
            <a:r>
              <a:t/>
            </a:r>
            <a:endParaRPr sz="1600"/>
          </a:p>
        </p:txBody>
      </p:sp>
      <p:pic>
        <p:nvPicPr>
          <p:cNvPr id="150" name="Google Shape;150;p15"/>
          <p:cNvPicPr preferRelativeResize="0"/>
          <p:nvPr/>
        </p:nvPicPr>
        <p:blipFill>
          <a:blip r:embed="rId3">
            <a:alphaModFix/>
          </a:blip>
          <a:stretch>
            <a:fillRect/>
          </a:stretch>
        </p:blipFill>
        <p:spPr>
          <a:xfrm>
            <a:off x="869700" y="2813050"/>
            <a:ext cx="1621350" cy="1621350"/>
          </a:xfrm>
          <a:prstGeom prst="rect">
            <a:avLst/>
          </a:prstGeom>
          <a:noFill/>
          <a:ln>
            <a:noFill/>
          </a:ln>
        </p:spPr>
      </p:pic>
      <p:pic>
        <p:nvPicPr>
          <p:cNvPr id="151" name="Google Shape;151;p15"/>
          <p:cNvPicPr preferRelativeResize="0"/>
          <p:nvPr/>
        </p:nvPicPr>
        <p:blipFill>
          <a:blip r:embed="rId4">
            <a:alphaModFix/>
          </a:blip>
          <a:stretch>
            <a:fillRect/>
          </a:stretch>
        </p:blipFill>
        <p:spPr>
          <a:xfrm>
            <a:off x="5343625" y="2590895"/>
            <a:ext cx="3292475" cy="2211300"/>
          </a:xfrm>
          <a:prstGeom prst="rect">
            <a:avLst/>
          </a:prstGeom>
          <a:noFill/>
          <a:ln>
            <a:noFill/>
          </a:ln>
        </p:spPr>
      </p:pic>
      <p:sp>
        <p:nvSpPr>
          <p:cNvPr id="152" name="Google Shape;152;p15"/>
          <p:cNvSpPr/>
          <p:nvPr/>
        </p:nvSpPr>
        <p:spPr>
          <a:xfrm>
            <a:off x="2266950" y="3481650"/>
            <a:ext cx="2962271" cy="389725"/>
          </a:xfrm>
          <a:custGeom>
            <a:rect b="b" l="l" r="r" t="t"/>
            <a:pathLst>
              <a:path extrusionOk="0" h="15589" w="115062">
                <a:moveTo>
                  <a:pt x="0" y="12626"/>
                </a:moveTo>
                <a:cubicBezTo>
                  <a:pt x="7725" y="10051"/>
                  <a:pt x="13510" y="186"/>
                  <a:pt x="21590" y="1196"/>
                </a:cubicBezTo>
                <a:cubicBezTo>
                  <a:pt x="32412" y="2549"/>
                  <a:pt x="40232" y="16773"/>
                  <a:pt x="51054" y="15420"/>
                </a:cubicBezTo>
                <a:cubicBezTo>
                  <a:pt x="61141" y="14159"/>
                  <a:pt x="67407" y="-1258"/>
                  <a:pt x="77470" y="180"/>
                </a:cubicBezTo>
                <a:cubicBezTo>
                  <a:pt x="85981" y="1396"/>
                  <a:pt x="90973" y="11811"/>
                  <a:pt x="99314" y="13896"/>
                </a:cubicBezTo>
                <a:cubicBezTo>
                  <a:pt x="104869" y="15285"/>
                  <a:pt x="111013" y="11087"/>
                  <a:pt x="115062" y="7038"/>
                </a:cubicBezTo>
              </a:path>
            </a:pathLst>
          </a:custGeom>
          <a:noFill/>
          <a:ln cap="flat" cmpd="sng" w="38100">
            <a:solidFill>
              <a:schemeClr val="dk2"/>
            </a:solidFill>
            <a:prstDash val="dot"/>
            <a:round/>
            <a:headEnd len="med" w="med" type="none"/>
            <a:tailEnd len="med" w="med" type="none"/>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we accomplished</a:t>
            </a:r>
            <a:endParaRPr/>
          </a:p>
        </p:txBody>
      </p:sp>
      <p:sp>
        <p:nvSpPr>
          <p:cNvPr id="158" name="Google Shape;158;p16"/>
          <p:cNvSpPr txBox="1"/>
          <p:nvPr>
            <p:ph idx="1" type="body"/>
          </p:nvPr>
        </p:nvSpPr>
        <p:spPr>
          <a:xfrm>
            <a:off x="311700" y="1304875"/>
            <a:ext cx="8337000" cy="3416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Developed real-time computer vision localization scripts using MATLAB and OpenCV</a:t>
            </a:r>
            <a:endParaRPr/>
          </a:p>
          <a:p>
            <a:pPr indent="-311150" lvl="0" marL="457200" rtl="0" algn="l">
              <a:spcBef>
                <a:spcPts val="0"/>
              </a:spcBef>
              <a:spcAft>
                <a:spcPts val="0"/>
              </a:spcAft>
              <a:buSzPts val="1300"/>
              <a:buChar char="-"/>
            </a:pPr>
            <a:r>
              <a:rPr lang="en"/>
              <a:t>Used localization to create velocity commands to direct drone to target </a:t>
            </a:r>
            <a:endParaRPr/>
          </a:p>
          <a:p>
            <a:pPr indent="-311150" lvl="0" marL="457200" rtl="0" algn="l">
              <a:spcBef>
                <a:spcPts val="0"/>
              </a:spcBef>
              <a:spcAft>
                <a:spcPts val="0"/>
              </a:spcAft>
              <a:buSzPts val="1300"/>
              <a:buChar char="-"/>
            </a:pPr>
            <a:r>
              <a:rPr lang="en"/>
              <a:t>Implemented drone simulator that mimics the setup procedure of actual ArduPilot on drone</a:t>
            </a:r>
            <a:endParaRPr/>
          </a:p>
          <a:p>
            <a:pPr indent="-311150" lvl="0" marL="457200" rtl="0" algn="l">
              <a:spcBef>
                <a:spcPts val="0"/>
              </a:spcBef>
              <a:spcAft>
                <a:spcPts val="0"/>
              </a:spcAft>
              <a:buSzPts val="1300"/>
              <a:buChar char="-"/>
            </a:pPr>
            <a:r>
              <a:rPr lang="en"/>
              <a:t>Built actual drone that takes off autonomously and loiters for commands</a:t>
            </a:r>
            <a:endParaRPr/>
          </a:p>
        </p:txBody>
      </p:sp>
      <p:pic>
        <p:nvPicPr>
          <p:cNvPr id="159" name="Google Shape;159;p16"/>
          <p:cNvPicPr preferRelativeResize="0"/>
          <p:nvPr/>
        </p:nvPicPr>
        <p:blipFill rotWithShape="1">
          <a:blip r:embed="rId3">
            <a:alphaModFix/>
          </a:blip>
          <a:srcRect b="0" l="0" r="16247" t="0"/>
          <a:stretch/>
        </p:blipFill>
        <p:spPr>
          <a:xfrm>
            <a:off x="311700" y="2571750"/>
            <a:ext cx="3676100" cy="2228850"/>
          </a:xfrm>
          <a:prstGeom prst="rect">
            <a:avLst/>
          </a:prstGeom>
          <a:noFill/>
          <a:ln>
            <a:noFill/>
          </a:ln>
        </p:spPr>
      </p:pic>
      <p:pic>
        <p:nvPicPr>
          <p:cNvPr id="160" name="Google Shape;160;p16"/>
          <p:cNvPicPr preferRelativeResize="0"/>
          <p:nvPr/>
        </p:nvPicPr>
        <p:blipFill>
          <a:blip r:embed="rId4">
            <a:alphaModFix/>
          </a:blip>
          <a:stretch>
            <a:fillRect/>
          </a:stretch>
        </p:blipFill>
        <p:spPr>
          <a:xfrm>
            <a:off x="4446050" y="2449700"/>
            <a:ext cx="4278850" cy="2472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have we measured success (post-COVID)?</a:t>
            </a:r>
            <a:endParaRPr/>
          </a:p>
        </p:txBody>
      </p:sp>
      <p:sp>
        <p:nvSpPr>
          <p:cNvPr id="166" name="Google Shape;166;p17"/>
          <p:cNvSpPr txBox="1"/>
          <p:nvPr>
            <p:ph idx="1" type="body"/>
          </p:nvPr>
        </p:nvSpPr>
        <p:spPr>
          <a:xfrm>
            <a:off x="667050" y="1260425"/>
            <a:ext cx="7809900" cy="3416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Comparing CV computed path with dronekit simulator path </a:t>
            </a:r>
            <a:endParaRPr/>
          </a:p>
          <a:p>
            <a:pPr indent="-298450" lvl="1" marL="914400" rtl="0" algn="l">
              <a:spcBef>
                <a:spcPts val="0"/>
              </a:spcBef>
              <a:spcAft>
                <a:spcPts val="0"/>
              </a:spcAft>
              <a:buSzPts val="1100"/>
              <a:buChar char="-"/>
            </a:pPr>
            <a:r>
              <a:rPr lang="en"/>
              <a:t>Our simulator can do take in position commands (absolute and relative), loiter commands, and velocity commands. </a:t>
            </a:r>
            <a:endParaRPr/>
          </a:p>
          <a:p>
            <a:pPr indent="-298450" lvl="1" marL="914400" rtl="0" algn="l">
              <a:spcBef>
                <a:spcPts val="0"/>
              </a:spcBef>
              <a:spcAft>
                <a:spcPts val="0"/>
              </a:spcAft>
              <a:buSzPts val="1100"/>
              <a:buChar char="-"/>
            </a:pPr>
            <a:r>
              <a:rPr lang="en"/>
              <a:t>We relegated ourselves to just sending velocity commands to mimic real life drone control</a:t>
            </a:r>
            <a:endParaRPr/>
          </a:p>
          <a:p>
            <a:pPr indent="-298450" lvl="1" marL="914400" rtl="0" algn="l">
              <a:spcBef>
                <a:spcPts val="0"/>
              </a:spcBef>
              <a:spcAft>
                <a:spcPts val="0"/>
              </a:spcAft>
              <a:buSzPts val="1100"/>
              <a:buChar char="-"/>
            </a:pPr>
            <a:r>
              <a:rPr lang="en"/>
              <a:t>Succeeded </a:t>
            </a:r>
            <a:endParaRPr/>
          </a:p>
          <a:p>
            <a:pPr indent="0" lvl="0" marL="0" rtl="0" algn="l">
              <a:spcBef>
                <a:spcPts val="1600"/>
              </a:spcBef>
              <a:spcAft>
                <a:spcPts val="0"/>
              </a:spcAft>
              <a:buNone/>
            </a:pPr>
            <a:r>
              <a:t/>
            </a:r>
            <a:endParaRPr/>
          </a:p>
          <a:p>
            <a:pPr indent="-311150" lvl="0" marL="457200" rtl="0" algn="l">
              <a:spcBef>
                <a:spcPts val="1600"/>
              </a:spcBef>
              <a:spcAft>
                <a:spcPts val="0"/>
              </a:spcAft>
              <a:buSzPts val="1300"/>
              <a:buChar char="-"/>
            </a:pPr>
            <a:r>
              <a:rPr lang="en"/>
              <a:t>Achieving possible real-time CV for drone implementation</a:t>
            </a:r>
            <a:endParaRPr/>
          </a:p>
          <a:p>
            <a:pPr indent="-298450" lvl="1" marL="914400" rtl="0" algn="l">
              <a:spcBef>
                <a:spcPts val="0"/>
              </a:spcBef>
              <a:spcAft>
                <a:spcPts val="0"/>
              </a:spcAft>
              <a:buSzPts val="1100"/>
              <a:buChar char="-"/>
            </a:pPr>
            <a:r>
              <a:rPr lang="en"/>
              <a:t>Autonomous drone control is only possible in real-time</a:t>
            </a:r>
            <a:endParaRPr/>
          </a:p>
          <a:p>
            <a:pPr indent="-298450" lvl="1" marL="914400" rtl="0" algn="l">
              <a:spcBef>
                <a:spcPts val="0"/>
              </a:spcBef>
              <a:spcAft>
                <a:spcPts val="0"/>
              </a:spcAft>
              <a:buSzPts val="1100"/>
              <a:buChar char="-"/>
            </a:pPr>
            <a:r>
              <a:rPr lang="en"/>
              <a:t>Reduce computation time for traditional CV methods which will allow for real time control of drone once the next team integrates the software</a:t>
            </a:r>
            <a:endParaRPr/>
          </a:p>
          <a:p>
            <a:pPr indent="-298450" lvl="1" marL="914400" rtl="0" algn="l">
              <a:spcBef>
                <a:spcPts val="0"/>
              </a:spcBef>
              <a:spcAft>
                <a:spcPts val="0"/>
              </a:spcAft>
              <a:buSzPts val="1100"/>
              <a:buChar char="-"/>
            </a:pPr>
            <a:r>
              <a:rPr lang="en"/>
              <a:t>Succeeded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18"/>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Drone Architecture and Software Stack</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9"/>
          <p:cNvSpPr txBox="1"/>
          <p:nvPr>
            <p:ph type="title"/>
          </p:nvPr>
        </p:nvSpPr>
        <p:spPr>
          <a:xfrm>
            <a:off x="2542350" y="328550"/>
            <a:ext cx="405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Proposed Flight System</a:t>
            </a:r>
            <a:endParaRPr/>
          </a:p>
        </p:txBody>
      </p:sp>
      <p:sp>
        <p:nvSpPr>
          <p:cNvPr id="177" name="Google Shape;177;p19"/>
          <p:cNvSpPr txBox="1"/>
          <p:nvPr/>
        </p:nvSpPr>
        <p:spPr>
          <a:xfrm>
            <a:off x="6111325" y="1303425"/>
            <a:ext cx="2630400" cy="3426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Char char="-"/>
            </a:pPr>
            <a:r>
              <a:rPr b="1" lang="en">
                <a:solidFill>
                  <a:schemeClr val="lt1"/>
                </a:solidFill>
              </a:rPr>
              <a:t>Nvidia Jetson Nano</a:t>
            </a:r>
            <a:r>
              <a:rPr lang="en">
                <a:solidFill>
                  <a:schemeClr val="lt1"/>
                </a:solidFill>
              </a:rPr>
              <a:t>: computer used to perform computer vision and path planning.</a:t>
            </a:r>
            <a:endParaRPr>
              <a:solidFill>
                <a:schemeClr val="lt1"/>
              </a:solidFill>
            </a:endParaRPr>
          </a:p>
          <a:p>
            <a:pPr indent="0" lvl="0" marL="0" rtl="0" algn="l">
              <a:spcBef>
                <a:spcPts val="0"/>
              </a:spcBef>
              <a:spcAft>
                <a:spcPts val="0"/>
              </a:spcAft>
              <a:buNone/>
            </a:pPr>
            <a:r>
              <a:t/>
            </a:r>
            <a:endParaRPr>
              <a:solidFill>
                <a:schemeClr val="lt1"/>
              </a:solidFill>
            </a:endParaRPr>
          </a:p>
          <a:p>
            <a:pPr indent="-317500" lvl="0" marL="457200" rtl="0" algn="l">
              <a:spcBef>
                <a:spcPts val="0"/>
              </a:spcBef>
              <a:spcAft>
                <a:spcPts val="0"/>
              </a:spcAft>
              <a:buClr>
                <a:schemeClr val="lt1"/>
              </a:buClr>
              <a:buSzPts val="1400"/>
              <a:buChar char="-"/>
            </a:pPr>
            <a:r>
              <a:rPr b="1" lang="en">
                <a:solidFill>
                  <a:schemeClr val="lt1"/>
                </a:solidFill>
              </a:rPr>
              <a:t>Pixhawk</a:t>
            </a:r>
            <a:r>
              <a:rPr lang="en">
                <a:solidFill>
                  <a:schemeClr val="lt1"/>
                </a:solidFill>
              </a:rPr>
              <a:t>: flight controller to keep drone in air.</a:t>
            </a:r>
            <a:endParaRPr>
              <a:solidFill>
                <a:schemeClr val="lt1"/>
              </a:solidFill>
            </a:endParaRPr>
          </a:p>
          <a:p>
            <a:pPr indent="0" lvl="0" marL="457200" rtl="0" algn="l">
              <a:spcBef>
                <a:spcPts val="0"/>
              </a:spcBef>
              <a:spcAft>
                <a:spcPts val="0"/>
              </a:spcAft>
              <a:buNone/>
            </a:pPr>
            <a:r>
              <a:t/>
            </a:r>
            <a:endParaRPr>
              <a:solidFill>
                <a:schemeClr val="lt1"/>
              </a:solidFill>
            </a:endParaRPr>
          </a:p>
          <a:p>
            <a:pPr indent="-317500" lvl="0" marL="457200" rtl="0" algn="l">
              <a:spcBef>
                <a:spcPts val="0"/>
              </a:spcBef>
              <a:spcAft>
                <a:spcPts val="0"/>
              </a:spcAft>
              <a:buClr>
                <a:schemeClr val="lt1"/>
              </a:buClr>
              <a:buSzPts val="1400"/>
              <a:buChar char="-"/>
            </a:pPr>
            <a:r>
              <a:rPr b="1" lang="en">
                <a:solidFill>
                  <a:schemeClr val="lt1"/>
                </a:solidFill>
              </a:rPr>
              <a:t>ESC: </a:t>
            </a:r>
            <a:r>
              <a:rPr lang="en">
                <a:solidFill>
                  <a:schemeClr val="lt1"/>
                </a:solidFill>
              </a:rPr>
              <a:t>Electronic Speed Controller used to send signals directly to motor.</a:t>
            </a:r>
            <a:endParaRPr>
              <a:solidFill>
                <a:schemeClr val="lt1"/>
              </a:solidFill>
            </a:endParaRPr>
          </a:p>
        </p:txBody>
      </p:sp>
      <p:pic>
        <p:nvPicPr>
          <p:cNvPr id="178" name="Google Shape;178;p19"/>
          <p:cNvPicPr preferRelativeResize="0"/>
          <p:nvPr/>
        </p:nvPicPr>
        <p:blipFill>
          <a:blip r:embed="rId3">
            <a:alphaModFix/>
          </a:blip>
          <a:stretch>
            <a:fillRect/>
          </a:stretch>
        </p:blipFill>
        <p:spPr>
          <a:xfrm>
            <a:off x="861400" y="901250"/>
            <a:ext cx="5249933" cy="3937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0"/>
          <p:cNvSpPr txBox="1"/>
          <p:nvPr>
            <p:ph type="title"/>
          </p:nvPr>
        </p:nvSpPr>
        <p:spPr>
          <a:xfrm>
            <a:off x="2777850" y="403650"/>
            <a:ext cx="3588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Hardware: Drone Kit </a:t>
            </a:r>
            <a:endParaRPr/>
          </a:p>
        </p:txBody>
      </p:sp>
      <p:sp>
        <p:nvSpPr>
          <p:cNvPr id="184" name="Google Shape;184;p20"/>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Most work on drone system will be in software, not hardware; perception, control, data networking, path planning</a:t>
            </a:r>
            <a:endParaRPr/>
          </a:p>
          <a:p>
            <a:pPr indent="-311150" lvl="0" marL="457200" rtl="0" algn="l">
              <a:spcBef>
                <a:spcPts val="0"/>
              </a:spcBef>
              <a:spcAft>
                <a:spcPts val="0"/>
              </a:spcAft>
              <a:buSzPts val="1300"/>
              <a:buChar char="-"/>
            </a:pPr>
            <a:r>
              <a:rPr lang="en"/>
              <a:t>Drone kits are cheap, readily available, and reliable.</a:t>
            </a:r>
            <a:endParaRPr/>
          </a:p>
          <a:p>
            <a:pPr indent="-311150" lvl="0" marL="457200" rtl="0" algn="l">
              <a:spcBef>
                <a:spcPts val="0"/>
              </a:spcBef>
              <a:spcAft>
                <a:spcPts val="0"/>
              </a:spcAft>
              <a:buSzPts val="1300"/>
              <a:buChar char="-"/>
            </a:pPr>
            <a:r>
              <a:rPr lang="en"/>
              <a:t>Individual parts can be swapped out if they break cheaply and with minimal effort</a:t>
            </a:r>
            <a:endParaRPr/>
          </a:p>
        </p:txBody>
      </p:sp>
      <p:pic>
        <p:nvPicPr>
          <p:cNvPr id="185" name="Google Shape;185;p20"/>
          <p:cNvPicPr preferRelativeResize="0"/>
          <p:nvPr/>
        </p:nvPicPr>
        <p:blipFill>
          <a:blip r:embed="rId3">
            <a:alphaModFix/>
          </a:blip>
          <a:stretch>
            <a:fillRect/>
          </a:stretch>
        </p:blipFill>
        <p:spPr>
          <a:xfrm>
            <a:off x="500276" y="1152476"/>
            <a:ext cx="3588347" cy="3441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1"/>
          <p:cNvSpPr txBox="1"/>
          <p:nvPr>
            <p:ph type="title"/>
          </p:nvPr>
        </p:nvSpPr>
        <p:spPr>
          <a:xfrm>
            <a:off x="3174750" y="526350"/>
            <a:ext cx="279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Computing Unit</a:t>
            </a:r>
            <a:endParaRPr/>
          </a:p>
        </p:txBody>
      </p:sp>
      <p:pic>
        <p:nvPicPr>
          <p:cNvPr id="191" name="Google Shape;191;p21"/>
          <p:cNvPicPr preferRelativeResize="0"/>
          <p:nvPr/>
        </p:nvPicPr>
        <p:blipFill>
          <a:blip r:embed="rId3">
            <a:alphaModFix/>
          </a:blip>
          <a:stretch>
            <a:fillRect/>
          </a:stretch>
        </p:blipFill>
        <p:spPr>
          <a:xfrm>
            <a:off x="1323113" y="1265250"/>
            <a:ext cx="6497775" cy="3292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