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aleway ExtraBold"/>
      <p:bold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alewayExtraBold-bold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regular.fntdata"/><Relationship Id="rId23" Type="http://schemas.openxmlformats.org/officeDocument/2006/relationships/font" Target="fonts/Raleway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be2e529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be2e52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we are programming the FPAA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da3b04a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da3b04a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da3b04a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da3b04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e46b096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e46b096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Why are we creating this? Low Power, High-Level Programmability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e46b096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e46b096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d3e87d49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d3e87d49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MIDI in Byte Form, Using this Format to Code the FPAA in assembly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d3e87d49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d3e87d49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Alternative for MIDI conversion is using the MBED to do so instead of using Assembly in the FPAA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be2e5294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be2e5294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e2e5294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e2e5294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Project DEMO Idea given MIDI conversion information.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be46b096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be46b096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be46b096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be46b096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walds3@gatech.edu" TargetMode="External"/><Relationship Id="rId4" Type="http://schemas.openxmlformats.org/officeDocument/2006/relationships/hyperlink" Target="mailto:kdigiovanni3@gatech.edu" TargetMode="External"/><Relationship Id="rId9" Type="http://schemas.openxmlformats.org/officeDocument/2006/relationships/hyperlink" Target="mailto:jkelley1@gatech.edu" TargetMode="External"/><Relationship Id="rId5" Type="http://schemas.openxmlformats.org/officeDocument/2006/relationships/hyperlink" Target="mailto:hzhang462@gatech.edu" TargetMode="External"/><Relationship Id="rId6" Type="http://schemas.openxmlformats.org/officeDocument/2006/relationships/hyperlink" Target="mailto:spulavarty3@gatech.edu" TargetMode="External"/><Relationship Id="rId7" Type="http://schemas.openxmlformats.org/officeDocument/2006/relationships/hyperlink" Target="mailto:jpark802@gatech.edu" TargetMode="External"/><Relationship Id="rId8" Type="http://schemas.openxmlformats.org/officeDocument/2006/relationships/hyperlink" Target="mailto:ykim728@gatech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Synthesizer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FPAAs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Chris Walds, EE, </a:t>
            </a:r>
            <a:r>
              <a:rPr lang="en" sz="1200" u="sng">
                <a:solidFill>
                  <a:srgbClr val="1155CC"/>
                </a:solidFill>
                <a:hlinkClick r:id="rId3"/>
              </a:rPr>
              <a:t>cwalds3@gatech.edu</a:t>
            </a:r>
            <a:r>
              <a:rPr lang="en" sz="1200">
                <a:solidFill>
                  <a:srgbClr val="000000"/>
                </a:solidFill>
              </a:rPr>
              <a:t>			</a:t>
            </a:r>
            <a:r>
              <a:rPr lang="en" sz="1200">
                <a:solidFill>
                  <a:srgbClr val="000000"/>
                </a:solidFill>
              </a:rPr>
              <a:t>Kristyn DiGiovanni, CmpE, </a:t>
            </a:r>
            <a:r>
              <a:rPr lang="en" sz="1200" u="sng">
                <a:solidFill>
                  <a:srgbClr val="1155CC"/>
                </a:solidFill>
                <a:hlinkClick r:id="rId4"/>
              </a:rPr>
              <a:t>kdigiovanni3@gatech.edu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Harrison Zhang, EE, </a:t>
            </a:r>
            <a:r>
              <a:rPr lang="en" sz="1200" u="sng">
                <a:solidFill>
                  <a:srgbClr val="1155CC"/>
                </a:solidFill>
                <a:hlinkClick r:id="rId5"/>
              </a:rPr>
              <a:t>hzhang462@gatech.edu</a:t>
            </a:r>
            <a:r>
              <a:rPr lang="en" sz="1200">
                <a:solidFill>
                  <a:srgbClr val="000000"/>
                </a:solidFill>
              </a:rPr>
              <a:t>		</a:t>
            </a:r>
            <a:r>
              <a:rPr lang="en" sz="1200">
                <a:solidFill>
                  <a:srgbClr val="000000"/>
                </a:solidFill>
              </a:rPr>
              <a:t>Sriram Pulavarty, EE, </a:t>
            </a:r>
            <a:r>
              <a:rPr lang="en" sz="1200" u="sng">
                <a:solidFill>
                  <a:srgbClr val="1155CC"/>
                </a:solidFill>
                <a:hlinkClick r:id="rId6"/>
              </a:rPr>
              <a:t>spulavarty3@gatech.edu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Jongheon Park, CmpE, </a:t>
            </a:r>
            <a:r>
              <a:rPr lang="en" sz="1200" u="sng">
                <a:solidFill>
                  <a:srgbClr val="1155CC"/>
                </a:solidFill>
                <a:hlinkClick r:id="rId7"/>
              </a:rPr>
              <a:t>jpark802@gatech.edu</a:t>
            </a:r>
            <a:r>
              <a:rPr lang="en" sz="1200">
                <a:solidFill>
                  <a:srgbClr val="000000"/>
                </a:solidFill>
              </a:rPr>
              <a:t>		</a:t>
            </a:r>
            <a:r>
              <a:rPr lang="en" sz="1200">
                <a:solidFill>
                  <a:srgbClr val="000000"/>
                </a:solidFill>
              </a:rPr>
              <a:t>Yewon Kim, EE, </a:t>
            </a:r>
            <a:r>
              <a:rPr lang="en" sz="1200" u="sng">
                <a:solidFill>
                  <a:srgbClr val="1155CC"/>
                </a:solidFill>
                <a:hlinkClick r:id="rId8"/>
              </a:rPr>
              <a:t>ykim728@gatech.edu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Justin Kelley, CmpE, </a:t>
            </a:r>
            <a:r>
              <a:rPr lang="en" sz="1200" u="sng">
                <a:solidFill>
                  <a:srgbClr val="1155CC"/>
                </a:solidFill>
                <a:hlinkClick r:id="rId9"/>
              </a:rPr>
              <a:t>jkelley1@gatech.edu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727800" y="5775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FPAA Programming Interface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24409" l="51257" r="27160" t="25876"/>
          <a:stretch/>
        </p:blipFill>
        <p:spPr>
          <a:xfrm>
            <a:off x="1002088" y="1281325"/>
            <a:ext cx="2882326" cy="37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b="4574" l="18407" r="22230" t="4309"/>
          <a:stretch/>
        </p:blipFill>
        <p:spPr>
          <a:xfrm>
            <a:off x="4065700" y="1281325"/>
            <a:ext cx="38777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4065675" y="4710325"/>
            <a:ext cx="38778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Macro-Block Generation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727800" y="5937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437250" y="1311775"/>
            <a:ext cx="84000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Started Marco-Block Generation for VCO, VCA, and VCF.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Having compilation issues with XCOS / RASP Tools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Finished ASDR Marco-Block Generation and have begun testing voltage input values.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744" t="0"/>
          <a:stretch/>
        </p:blipFill>
        <p:spPr>
          <a:xfrm>
            <a:off x="478625" y="2358525"/>
            <a:ext cx="8126025" cy="22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727800" y="5822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Timeline</a:t>
            </a:r>
            <a:endParaRPr/>
          </a:p>
        </p:txBody>
      </p:sp>
      <p:cxnSp>
        <p:nvCxnSpPr>
          <p:cNvPr id="190" name="Google Shape;190;p24"/>
          <p:cNvCxnSpPr/>
          <p:nvPr/>
        </p:nvCxnSpPr>
        <p:spPr>
          <a:xfrm flipH="1" rot="10800000">
            <a:off x="1607350" y="3153875"/>
            <a:ext cx="5915100" cy="108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4"/>
          <p:cNvSpPr/>
          <p:nvPr/>
        </p:nvSpPr>
        <p:spPr>
          <a:xfrm>
            <a:off x="1607350" y="3089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157350" y="3293250"/>
            <a:ext cx="11322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1/23/20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Finish Macroblocks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439025" y="3089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2801525" y="3089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2289575" y="2234750"/>
            <a:ext cx="1173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Verify Block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Functionality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2/4/20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069150" y="4000500"/>
            <a:ext cx="1226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(CSI, VCO, VCA, VCF, ADSR)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2099975" y="1522775"/>
            <a:ext cx="1553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Manually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test individual blocks via debug hard/software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3462300" y="3089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3012300" y="3283725"/>
            <a:ext cx="11322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/11/20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Assemble Macroblocks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2924100" y="3990975"/>
            <a:ext cx="1226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Finalize the high-level design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4669600" y="3089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4157650" y="2234750"/>
            <a:ext cx="1173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Program MIDI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Decoding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/3/20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3754450" y="1486625"/>
            <a:ext cx="1980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Use the on-chip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MSP430  to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process MIDI data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5942375" y="3077675"/>
            <a:ext cx="150000" cy="1392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 txBox="1"/>
          <p:nvPr/>
        </p:nvSpPr>
        <p:spPr>
          <a:xfrm>
            <a:off x="5492375" y="3271725"/>
            <a:ext cx="11322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/19/20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Integrate Hardware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5349425" y="3977925"/>
            <a:ext cx="1418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Assemble individual components and debug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6915300" y="2234750"/>
            <a:ext cx="1173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Finalize tests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and demo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/2/20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6392025" y="1562825"/>
            <a:ext cx="2244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Verify system functionality and develop a working demo (possibly with smartphone app)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30000" y="1318650"/>
            <a:ext cx="3300900" cy="12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GOAL: To</a:t>
            </a:r>
            <a:r>
              <a:rPr lang="en" sz="2400">
                <a:solidFill>
                  <a:srgbClr val="000000"/>
                </a:solidFill>
              </a:rPr>
              <a:t> develop a low-power music synthesizer that leverages FPAA technology.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17956" l="32055" r="33571" t="50218"/>
          <a:stretch/>
        </p:blipFill>
        <p:spPr>
          <a:xfrm>
            <a:off x="5115575" y="806050"/>
            <a:ext cx="3392003" cy="17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275" y="2713425"/>
            <a:ext cx="30226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7650" y="566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High-Level Approach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38" y="1622801"/>
            <a:ext cx="7812125" cy="2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7650" y="601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 Conversion Using Assembly</a:t>
            </a:r>
            <a:endParaRPr/>
          </a:p>
        </p:txBody>
      </p:sp>
      <p:pic>
        <p:nvPicPr>
          <p:cNvPr descr="See the source image"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762325"/>
            <a:ext cx="55245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809750" y="4038850"/>
            <a:ext cx="5524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MIDI Data Format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7800" y="5775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to using Assembly for MIDI Conversion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4250"/>
            <a:ext cx="8839200" cy="268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2876675" y="3889250"/>
            <a:ext cx="2658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MBED Converts MIDI Signal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7800" y="5664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MIDI Generation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143925" y="3912925"/>
            <a:ext cx="2654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ExtraBold"/>
                <a:ea typeface="Raleway ExtraBold"/>
                <a:cs typeface="Raleway ExtraBold"/>
                <a:sym typeface="Raleway ExtraBold"/>
              </a:rPr>
              <a:t>MIDI Keyboard</a:t>
            </a:r>
            <a:endParaRPr sz="1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431688" y="3976850"/>
            <a:ext cx="2654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ExtraBold"/>
                <a:ea typeface="Raleway ExtraBold"/>
                <a:cs typeface="Raleway ExtraBold"/>
                <a:sym typeface="Raleway ExtraBold"/>
              </a:rPr>
              <a:t>Android Application</a:t>
            </a:r>
            <a:endParaRPr sz="1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288" y="1725950"/>
            <a:ext cx="2915976" cy="218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-2579" l="0" r="0" t="2580"/>
          <a:stretch/>
        </p:blipFill>
        <p:spPr>
          <a:xfrm>
            <a:off x="5462175" y="1657750"/>
            <a:ext cx="2593750" cy="232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7800" y="5642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Demo Idea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23" y="1832662"/>
            <a:ext cx="2449640" cy="183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17956" l="32055" r="33571" t="50218"/>
          <a:stretch/>
        </p:blipFill>
        <p:spPr>
          <a:xfrm>
            <a:off x="3758251" y="2200938"/>
            <a:ext cx="2114400" cy="110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9"/>
          <p:cNvCxnSpPr>
            <a:stCxn id="129" idx="3"/>
            <a:endCxn id="130" idx="1"/>
          </p:cNvCxnSpPr>
          <p:nvPr/>
        </p:nvCxnSpPr>
        <p:spPr>
          <a:xfrm>
            <a:off x="3271362" y="2751275"/>
            <a:ext cx="48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9"/>
          <p:cNvSpPr txBox="1"/>
          <p:nvPr/>
        </p:nvSpPr>
        <p:spPr>
          <a:xfrm>
            <a:off x="616650" y="3363800"/>
            <a:ext cx="2654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ExtraBold"/>
                <a:ea typeface="Raleway ExtraBold"/>
                <a:cs typeface="Raleway ExtraBold"/>
                <a:sym typeface="Raleway ExtraBold"/>
              </a:rPr>
              <a:t>MIDI Keyboard</a:t>
            </a:r>
            <a:endParaRPr sz="1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488013" y="3363800"/>
            <a:ext cx="2654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ExtraBold"/>
                <a:ea typeface="Raleway ExtraBold"/>
                <a:cs typeface="Raleway ExtraBold"/>
                <a:sym typeface="Raleway ExtraBold"/>
              </a:rPr>
              <a:t>FPAA</a:t>
            </a:r>
            <a:endParaRPr sz="1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descr="See the source image"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7175" y="2109414"/>
            <a:ext cx="1245653" cy="12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5872638" y="3363800"/>
            <a:ext cx="2654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ExtraBold"/>
                <a:ea typeface="Raleway ExtraBold"/>
                <a:cs typeface="Raleway ExtraBold"/>
                <a:sym typeface="Raleway ExtraBold"/>
              </a:rPr>
              <a:t>Speaker</a:t>
            </a:r>
            <a:endParaRPr sz="180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136" name="Google Shape;136;p19"/>
          <p:cNvCxnSpPr>
            <a:stCxn id="130" idx="3"/>
            <a:endCxn id="134" idx="1"/>
          </p:cNvCxnSpPr>
          <p:nvPr/>
        </p:nvCxnSpPr>
        <p:spPr>
          <a:xfrm>
            <a:off x="5872651" y="2751262"/>
            <a:ext cx="70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27650" y="588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Synthesizer (Subtractive)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663" y="1123800"/>
            <a:ext cx="5361371" cy="371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50" y="2219775"/>
            <a:ext cx="2146650" cy="90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0"/>
          <p:cNvCxnSpPr>
            <a:stCxn id="143" idx="3"/>
          </p:cNvCxnSpPr>
          <p:nvPr/>
        </p:nvCxnSpPr>
        <p:spPr>
          <a:xfrm>
            <a:off x="2358800" y="2671313"/>
            <a:ext cx="9291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 txBox="1"/>
          <p:nvPr/>
        </p:nvSpPr>
        <p:spPr>
          <a:xfrm>
            <a:off x="2358800" y="1950300"/>
            <a:ext cx="9291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MIDI Conversion to Square Wave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287900" y="1335675"/>
            <a:ext cx="99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Vref, Vcsi, Vtri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7" name="Google Shape;147;p20"/>
          <p:cNvCxnSpPr/>
          <p:nvPr/>
        </p:nvCxnSpPr>
        <p:spPr>
          <a:xfrm flipH="1">
            <a:off x="3786350" y="1700775"/>
            <a:ext cx="1500" cy="3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4239250" y="2286925"/>
            <a:ext cx="9180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0"/>
          <p:cNvSpPr txBox="1"/>
          <p:nvPr/>
        </p:nvSpPr>
        <p:spPr>
          <a:xfrm>
            <a:off x="7546575" y="1490500"/>
            <a:ext cx="1095000" cy="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Output Sound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4239250" y="2994850"/>
            <a:ext cx="9291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0"/>
          <p:cNvSpPr txBox="1"/>
          <p:nvPr/>
        </p:nvSpPr>
        <p:spPr>
          <a:xfrm>
            <a:off x="4233700" y="1950300"/>
            <a:ext cx="929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Square Wave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286300" y="2685250"/>
            <a:ext cx="998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Tri Wave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090275" y="4221550"/>
            <a:ext cx="1569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Square Wave, Vrt, Vft, Vctrl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4" name="Google Shape;154;p20"/>
          <p:cNvCxnSpPr>
            <a:stCxn id="153" idx="3"/>
          </p:cNvCxnSpPr>
          <p:nvPr/>
        </p:nvCxnSpPr>
        <p:spPr>
          <a:xfrm>
            <a:off x="4659575" y="4428700"/>
            <a:ext cx="4755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0"/>
          <p:cNvSpPr txBox="1"/>
          <p:nvPr/>
        </p:nvSpPr>
        <p:spPr>
          <a:xfrm>
            <a:off x="5135075" y="1330150"/>
            <a:ext cx="99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V1p, v1n, v2p, v2n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20"/>
          <p:cNvCxnSpPr/>
          <p:nvPr/>
        </p:nvCxnSpPr>
        <p:spPr>
          <a:xfrm flipH="1">
            <a:off x="5633525" y="1695250"/>
            <a:ext cx="1500" cy="3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729450" y="566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Level Diagrams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30759" l="30629" r="27388" t="49115"/>
          <a:stretch/>
        </p:blipFill>
        <p:spPr>
          <a:xfrm>
            <a:off x="80925" y="1325925"/>
            <a:ext cx="4119025" cy="10235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21"/>
          <p:cNvSpPr txBox="1"/>
          <p:nvPr/>
        </p:nvSpPr>
        <p:spPr>
          <a:xfrm>
            <a:off x="81270" y="2349508"/>
            <a:ext cx="41187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Voltage-Controlled Oscillator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b="18493" l="30403" r="25648" t="42014"/>
          <a:stretch/>
        </p:blipFill>
        <p:spPr>
          <a:xfrm>
            <a:off x="193760" y="2711262"/>
            <a:ext cx="4006249" cy="2024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21"/>
          <p:cNvSpPr txBox="1"/>
          <p:nvPr/>
        </p:nvSpPr>
        <p:spPr>
          <a:xfrm>
            <a:off x="193775" y="4742900"/>
            <a:ext cx="40062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Voltage-Controlled Amplifier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 b="41344" l="36845" r="46656" t="19694"/>
          <a:stretch/>
        </p:blipFill>
        <p:spPr>
          <a:xfrm>
            <a:off x="4283425" y="1633950"/>
            <a:ext cx="1892762" cy="24507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6">
            <a:alphaModFix/>
          </a:blip>
          <a:srcRect b="5050" l="28135" r="21269" t="18073"/>
          <a:stretch/>
        </p:blipFill>
        <p:spPr>
          <a:xfrm>
            <a:off x="6259921" y="1633950"/>
            <a:ext cx="2814866" cy="24507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1"/>
          <p:cNvSpPr txBox="1"/>
          <p:nvPr/>
        </p:nvSpPr>
        <p:spPr>
          <a:xfrm>
            <a:off x="4283439" y="4084748"/>
            <a:ext cx="18930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ADSR Generator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6259900" y="4084748"/>
            <a:ext cx="2814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Voltage-Controlled Filter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