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0"/>
  </p:notesMasterIdLst>
  <p:sldIdLst>
    <p:sldId id="256" r:id="rId2"/>
    <p:sldId id="258" r:id="rId3"/>
    <p:sldId id="259" r:id="rId4"/>
    <p:sldId id="260" r:id="rId5"/>
    <p:sldId id="261" r:id="rId6"/>
    <p:sldId id="262" r:id="rId7"/>
    <p:sldId id="264" r:id="rId8"/>
    <p:sldId id="265" r:id="rId9"/>
    <p:sldId id="266" r:id="rId10"/>
    <p:sldId id="267"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5" r:id="rId27"/>
    <p:sldId id="286" r:id="rId28"/>
    <p:sldId id="287" r:id="rId29"/>
    <p:sldId id="288" r:id="rId30"/>
    <p:sldId id="290" r:id="rId31"/>
    <p:sldId id="291" r:id="rId32"/>
    <p:sldId id="292" r:id="rId33"/>
    <p:sldId id="293" r:id="rId34"/>
    <p:sldId id="294" r:id="rId35"/>
    <p:sldId id="295" r:id="rId36"/>
    <p:sldId id="296" r:id="rId37"/>
    <p:sldId id="297" r:id="rId38"/>
    <p:sldId id="298" r:id="rId39"/>
  </p:sldIdLst>
  <p:sldSz cx="9144000" cy="5143500" type="screen16x9"/>
  <p:notesSz cx="6858000" cy="9144000"/>
  <p:embeddedFontLst>
    <p:embeddedFont>
      <p:font typeface="Roboto"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72f3e7e281_4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72f3e7e281_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2f3e7e281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2f3e7e281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2f3e7e281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2f3e7e281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perform calibration on the blimp camera because a fisheye camera will imposes hugh lens distortion on the image stream and we want to restore original features. From the image data we collected, we find noises usually appear within large horizontal blocks, brighter or dimmer horizontal lines, so we first denoising the image to prevent camera rectification from warping these noise lines into parabola.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72f3e7e281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72f3e7e281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look for some existing packages to perform the calibration. OpenCV/ROS cannot…. We use Ocam, a matlab toolbox</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72f3e7e281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72f3e7e281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72f3e7e281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72f3e7e281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Design choices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73ab9ed386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73ab9ed386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3ab9ed386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73ab9ed386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matching required -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747646311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747646311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73ab9ed386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73ab9ed386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72f3e7e281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72f3e7e281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Elaboration on what is “Unique”?</a:t>
            </a:r>
            <a:endParaRPr/>
          </a:p>
          <a:p>
            <a:pPr marL="0" lvl="0" indent="0" algn="l" rtl="0">
              <a:spcBef>
                <a:spcPts val="0"/>
              </a:spcBef>
              <a:spcAft>
                <a:spcPts val="0"/>
              </a:spcAft>
              <a:buNone/>
            </a:pPr>
            <a:endParaRPr/>
          </a:p>
          <a:p>
            <a:pPr marL="0" lvl="0" indent="0" algn="l" rtl="0">
              <a:spcBef>
                <a:spcPts val="0"/>
              </a:spcBef>
              <a:spcAft>
                <a:spcPts val="0"/>
              </a:spcAft>
              <a:buNone/>
            </a:pPr>
            <a:r>
              <a:rPr lang="en"/>
              <a:t>The team starts from considering the advantages and shortcomings of the blimp in the lab. Compared with other indoor aircrafts like drones, the blimp has several advantages including long operation hours and friendly human interaction. While Currently, the blimp platform lacks the capability of localization without the opti-track system in the lab. The dynamics of the blimp platform is unique which makes the visual odometry implementation not easy.  Moreover, the carrying capability of the blimp is limited, like 70 grams in total, and it prevents to team to choose a camera that provides high quality images.</a:t>
            </a:r>
            <a:endParaRPr/>
          </a:p>
          <a:p>
            <a:pPr marL="0" lvl="0" indent="0" algn="l" rtl="0">
              <a:spcBef>
                <a:spcPts val="0"/>
              </a:spcBef>
              <a:spcAft>
                <a:spcPts val="0"/>
              </a:spcAft>
              <a:buNone/>
            </a:pPr>
            <a:r>
              <a:rPr lang="en"/>
              <a:t>Given the blimp dynamics and hardware limitations discussed before, we consider that equipping the blimp with a visual odometry system will extend its localization capability.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73ab9ed386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73ab9ed386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73ab9ed386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73ab9ed386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Hessian = \nabla ^2 f</a:t>
            </a:r>
            <a:endParaRPr/>
          </a:p>
          <a:p>
            <a:pPr marL="0" lvl="0" indent="0" algn="l" rtl="0">
              <a:spcBef>
                <a:spcPts val="0"/>
              </a:spcBef>
              <a:spcAft>
                <a:spcPts val="0"/>
              </a:spcAft>
              <a:buNone/>
            </a:pPr>
            <a:endParaRPr/>
          </a:p>
          <a:p>
            <a:pPr marL="0" lvl="0" indent="0" algn="l" rtl="0">
              <a:spcBef>
                <a:spcPts val="0"/>
              </a:spcBef>
              <a:spcAft>
                <a:spcPts val="0"/>
              </a:spcAft>
              <a:buNone/>
            </a:pPr>
            <a:r>
              <a:rPr lang="en"/>
              <a:t>J = \partial \mathbf{f} / \partial x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73ab9ed386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73ab9ed386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73ab9ed386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73ab9ed386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3ab9ed386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73ab9ed386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 ready to explain every part of this pipeline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3ab9ed386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3ab9ed386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72f3e7e281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72f3e7e281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83ba72605b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83ba72605b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73ab9ed386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73ab9ed386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72f3e7e281_2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72f3e7e281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73ab9ed3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73ab9ed3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Elaboration on what is “Unique”?</a:t>
            </a:r>
            <a:endParaRPr/>
          </a:p>
          <a:p>
            <a:pPr marL="0" lvl="0" indent="0" algn="l" rtl="0">
              <a:spcBef>
                <a:spcPts val="0"/>
              </a:spcBef>
              <a:spcAft>
                <a:spcPts val="0"/>
              </a:spcAft>
              <a:buNone/>
            </a:pPr>
            <a:r>
              <a:rPr lang="en"/>
              <a:t>When the blimp is equipped with a VO pipeline, it </a:t>
            </a:r>
            <a:r>
              <a:rPr lang="en">
                <a:solidFill>
                  <a:schemeClr val="dk1"/>
                </a:solidFill>
              </a:rPr>
              <a:t>can be applied to some real-world scenarios.</a:t>
            </a:r>
            <a:r>
              <a:rPr lang="en"/>
              <a:t>. Automatic navigations become possible since the blimp has a long operation hours and now it can localize itself. A blimp can serve as a tour guide and offers routing to visitors. Or it can be utilized in warehouse surveillance by reaching out to every possible space in large indoor warehouse area. The blimps also has more potentials in human-robot or robot-robot interaction, researches in swarm blimps is one of them. If the carrying capability can be improved, we can make the blimp do tool delivery, too. </a:t>
            </a:r>
            <a:endParaRPr/>
          </a:p>
          <a:p>
            <a:pPr marL="457200" lvl="0" indent="-342900" algn="l" rtl="0">
              <a:lnSpc>
                <a:spcPct val="115000"/>
              </a:lnSpc>
              <a:spcBef>
                <a:spcPts val="0"/>
              </a:spcBef>
              <a:spcAft>
                <a:spcPts val="0"/>
              </a:spcAft>
              <a:buClr>
                <a:schemeClr val="dk2"/>
              </a:buClr>
              <a:buSzPts val="1800"/>
              <a:buAutoNum type="arabicPeriod"/>
            </a:pPr>
            <a:r>
              <a:rPr lang="en" sz="1800">
                <a:solidFill>
                  <a:schemeClr val="dk2"/>
                </a:solidFill>
              </a:rPr>
              <a:t>With the current situation, we could let blimp guide people at COVID-19 testing locations.</a:t>
            </a:r>
            <a:endParaRPr sz="1800">
              <a:solidFill>
                <a:schemeClr val="dk2"/>
              </a:solidFill>
            </a:endParaRPr>
          </a:p>
          <a:p>
            <a:pPr marL="0" lvl="0" indent="0" algn="l" rtl="0">
              <a:spcBef>
                <a:spcPts val="160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72f3e7e281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72f3e7e281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"Since we are trying to find a 3D similarity transformation between the two trajectories, within the scope of this transformation, scale is the word to use, although to put into the large context that this is a trajectory, speed is the real-world application term."</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72f3e7e281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72f3e7e281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74a75e6826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74a75e6826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Additional sensors to adjustment altitude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74a75e6826_3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74a75e6826_3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72f3e7e281_2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72f3e7e281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73ab9ed386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73ab9ed386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747646311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747646311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Presentation Too long</a:t>
            </a:r>
            <a:endParaRPr/>
          </a:p>
          <a:p>
            <a:pPr marL="0" lvl="0" indent="0" algn="l" rtl="0">
              <a:spcBef>
                <a:spcPts val="0"/>
              </a:spcBef>
              <a:spcAft>
                <a:spcPts val="0"/>
              </a:spcAft>
              <a:buNone/>
            </a:pPr>
            <a:r>
              <a:rPr lang="en"/>
              <a:t>  A. Remove some unnecessary technical details for the online version</a:t>
            </a:r>
            <a:endParaRPr/>
          </a:p>
          <a:p>
            <a:pPr marL="0" lvl="0" indent="0" algn="l" rtl="0">
              <a:spcBef>
                <a:spcPts val="0"/>
              </a:spcBef>
              <a:spcAft>
                <a:spcPts val="0"/>
              </a:spcAft>
              <a:buNone/>
            </a:pPr>
            <a:r>
              <a:rPr lang="en"/>
              <a:t>  B. </a:t>
            </a:r>
            <a:endParaRPr/>
          </a:p>
          <a:p>
            <a:pPr marL="0" lvl="0" indent="0" algn="l" rtl="0">
              <a:spcBef>
                <a:spcPts val="0"/>
              </a:spcBef>
              <a:spcAft>
                <a:spcPts val="0"/>
              </a:spcAft>
              <a:buNone/>
            </a:pPr>
            <a:r>
              <a:rPr lang="en"/>
              <a:t>2. Due by Tuesday Morning</a:t>
            </a:r>
            <a:endParaRPr/>
          </a:p>
          <a:p>
            <a:pPr marL="0" lvl="0" indent="0" algn="l" rtl="0">
              <a:spcBef>
                <a:spcPts val="0"/>
              </a:spcBef>
              <a:spcAft>
                <a:spcPts val="0"/>
              </a:spcAft>
              <a:buNone/>
            </a:pPr>
            <a:r>
              <a:rPr lang="en"/>
              <a:t>3. Comment on</a:t>
            </a:r>
            <a:endParaRPr/>
          </a:p>
          <a:p>
            <a:pPr marL="0" lvl="0" indent="0" algn="l" rtl="0">
              <a:spcBef>
                <a:spcPts val="0"/>
              </a:spcBef>
              <a:spcAft>
                <a:spcPts val="0"/>
              </a:spcAft>
              <a:buNone/>
            </a:pPr>
            <a:r>
              <a:rPr lang="en"/>
              <a:t> A. Surprising things from Teammates</a:t>
            </a:r>
            <a:endParaRPr/>
          </a:p>
          <a:p>
            <a:pPr marL="0" lvl="0" indent="0" algn="l" rtl="0">
              <a:spcBef>
                <a:spcPts val="0"/>
              </a:spcBef>
              <a:spcAft>
                <a:spcPts val="0"/>
              </a:spcAft>
              <a:buNone/>
            </a:pPr>
            <a:r>
              <a:rPr lang="en"/>
              <a:t> B. Impressed things from Tony and Dr. Zhang</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74a75e6826_4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74a75e6826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74a75e6826_4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74a75e6826_4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2f3e7e28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72f3e7e28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72f3e7e281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72f3e7e28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suggest we should use figures like next slide instead of this one.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3b92ae3bb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73b92ae3bb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This diagrams shows the structure of our VO system on the blimp. The VO ROS pipeline consists of five nodes as project deliverables. It starts with the </a:t>
            </a:r>
            <a:r>
              <a:rPr lang="en" sz="1400">
                <a:solidFill>
                  <a:schemeClr val="dk2"/>
                </a:solidFill>
              </a:rPr>
              <a:t>Noise reduction of camera stream and rejection of unrepairable image frames, then correcting image distortion with the calibration of fisheye camera. After that, we perform VO on processed image stream and evaluating system performance through offline benchmarking. The last node is to visualized the blimp trajectory on ROS, providing a straightforward demonstration of its localization capability.</a:t>
            </a: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72f3e7e281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72f3e7e281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why:</a:t>
            </a:r>
            <a:endParaRPr/>
          </a:p>
          <a:p>
            <a:pPr marL="0" lvl="0" indent="0" algn="l" rtl="0">
              <a:lnSpc>
                <a:spcPct val="115000"/>
              </a:lnSpc>
              <a:spcBef>
                <a:spcPts val="1600"/>
              </a:spcBef>
              <a:spcAft>
                <a:spcPts val="0"/>
              </a:spcAft>
              <a:buNone/>
            </a:pPr>
            <a:r>
              <a:rPr lang="en"/>
              <a:t>1.noises are not features → break feature tracking</a:t>
            </a:r>
            <a:endParaRPr/>
          </a:p>
          <a:p>
            <a:pPr marL="0" lvl="0" indent="0" algn="l" rtl="0">
              <a:lnSpc>
                <a:spcPct val="115000"/>
              </a:lnSpc>
              <a:spcBef>
                <a:spcPts val="1600"/>
              </a:spcBef>
              <a:spcAft>
                <a:spcPts val="0"/>
              </a:spcAft>
              <a:buNone/>
            </a:pPr>
            <a:r>
              <a:rPr lang="en"/>
              <a:t>2. 25% of the collected image are noisy ~ 1000</a:t>
            </a:r>
            <a:endParaRPr/>
          </a:p>
          <a:p>
            <a:pPr marL="0" lvl="0" indent="0" algn="l" rtl="0">
              <a:lnSpc>
                <a:spcPct val="115000"/>
              </a:lnSpc>
              <a:spcBef>
                <a:spcPts val="1600"/>
              </a:spcBef>
              <a:spcAft>
                <a:spcPts val="0"/>
              </a:spcAft>
              <a:buNone/>
            </a:pPr>
            <a:endParaRPr/>
          </a:p>
          <a:p>
            <a:pPr marL="0" lvl="0" indent="0" algn="l" rtl="0">
              <a:lnSpc>
                <a:spcPct val="115000"/>
              </a:lnSpc>
              <a:spcBef>
                <a:spcPts val="1600"/>
              </a:spcBef>
              <a:spcAft>
                <a:spcPts val="160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3ab9ed38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73ab9ed38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image pixels that contains noise</a:t>
            </a:r>
            <a:endParaRPr/>
          </a:p>
          <a:p>
            <a:pPr marL="457200" lvl="0" indent="-298450" algn="l" rtl="0">
              <a:spcBef>
                <a:spcPts val="0"/>
              </a:spcBef>
              <a:spcAft>
                <a:spcPts val="0"/>
              </a:spcAft>
              <a:buSzPts val="1100"/>
              <a:buAutoNum type="arabicPeriod"/>
            </a:pPr>
            <a:r>
              <a:rPr lang="en"/>
              <a:t>the exposure of the image is not uniform on the surface with same color</a:t>
            </a:r>
            <a:endParaRPr/>
          </a:p>
          <a:p>
            <a:pPr marL="457200" lvl="0" indent="-298450" algn="l" rtl="0">
              <a:spcBef>
                <a:spcPts val="0"/>
              </a:spcBef>
              <a:spcAft>
                <a:spcPts val="0"/>
              </a:spcAft>
              <a:buSzPts val="1100"/>
              <a:buAutoNum type="arabicPeriod"/>
            </a:pPr>
            <a:r>
              <a:rPr lang="en"/>
              <a:t>zig-zag shape around the edges of the object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72f3e7e281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72f3e7e281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solution:</a:t>
            </a:r>
            <a:endParaRPr>
              <a:solidFill>
                <a:schemeClr val="dk1"/>
              </a:solidFill>
            </a:endParaRPr>
          </a:p>
          <a:p>
            <a:pPr marL="457200" lvl="0" indent="-298450" algn="l" rtl="0">
              <a:lnSpc>
                <a:spcPct val="115000"/>
              </a:lnSpc>
              <a:spcBef>
                <a:spcPts val="1600"/>
              </a:spcBef>
              <a:spcAft>
                <a:spcPts val="0"/>
              </a:spcAft>
              <a:buClr>
                <a:schemeClr val="dk1"/>
              </a:buClr>
              <a:buSzPts val="1100"/>
              <a:buAutoNum type="arabicPeriod"/>
            </a:pPr>
            <a:r>
              <a:rPr lang="en">
                <a:solidFill>
                  <a:schemeClr val="dk1"/>
                </a:solidFill>
              </a:rPr>
              <a:t>noise detection and reject highly noised images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noisy image reconstruction for less noisy images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16623.courses.cs.cmu.edu/slides/Lecture_19.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XzpZPyX611Y"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drive.google.com/file/d/1-DVo1Ja5VNf48YR28--2fCxsfQYcZSq0/view"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hyperlink" Target="http://drive.google.com/file/d/1bkdOWtopEeLLvLopUDC_W93abaiDp2I0/view"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3" Type="http://schemas.openxmlformats.org/officeDocument/2006/relationships/hyperlink" Target="http://drive.google.com/file/d/1-ziXUlCxoY_o0xb2BCo66IuogNJTEfEA/view"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099550"/>
            <a:ext cx="8520600" cy="165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Monocular Visual Odometry on Blimp Platform </a:t>
            </a:r>
            <a:endParaRPr sz="3600"/>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with Noisy Image Stream</a:t>
            </a:r>
            <a:endParaRPr/>
          </a:p>
          <a:p>
            <a:pPr marL="0" lvl="0" indent="0" algn="ctr" rtl="0">
              <a:spcBef>
                <a:spcPts val="0"/>
              </a:spcBef>
              <a:spcAft>
                <a:spcPts val="0"/>
              </a:spcAft>
              <a:buClr>
                <a:schemeClr val="dk1"/>
              </a:buClr>
              <a:buSzPts val="1100"/>
              <a:buFont typeface="Arial"/>
              <a:buNone/>
            </a:pPr>
            <a:endParaRPr/>
          </a:p>
          <a:p>
            <a:pPr marL="0" lvl="0" indent="0" algn="ctr" rtl="0">
              <a:spcBef>
                <a:spcPts val="0"/>
              </a:spcBef>
              <a:spcAft>
                <a:spcPts val="0"/>
              </a:spcAft>
              <a:buNone/>
            </a:pPr>
            <a:endParaRPr/>
          </a:p>
        </p:txBody>
      </p:sp>
      <p:sp>
        <p:nvSpPr>
          <p:cNvPr id="56" name="Google Shape;56;p13"/>
          <p:cNvSpPr txBox="1"/>
          <p:nvPr/>
        </p:nvSpPr>
        <p:spPr>
          <a:xfrm>
            <a:off x="3622825" y="4500950"/>
            <a:ext cx="85206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595959"/>
                </a:solidFill>
              </a:rPr>
              <a:t>Senior Design Team XXLs</a:t>
            </a:r>
            <a:endParaRPr>
              <a:solidFill>
                <a:srgbClr val="595959"/>
              </a:solidFill>
            </a:endParaRPr>
          </a:p>
        </p:txBody>
      </p:sp>
      <p:sp>
        <p:nvSpPr>
          <p:cNvPr id="57" name="Google Shape;57;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Noisy Images - Image Rejection</a:t>
            </a:r>
            <a:endParaRPr/>
          </a:p>
        </p:txBody>
      </p:sp>
      <p:sp>
        <p:nvSpPr>
          <p:cNvPr id="167" name="Google Shape;167;p24"/>
          <p:cNvSpPr txBox="1">
            <a:spLocks noGrp="1"/>
          </p:cNvSpPr>
          <p:nvPr>
            <p:ph type="body" idx="1"/>
          </p:nvPr>
        </p:nvSpPr>
        <p:spPr>
          <a:xfrm>
            <a:off x="311700" y="1152475"/>
            <a:ext cx="4461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Vertical Gaussian kernel outperforms 2D Gaussian kernel in detecting horizontal noises</a:t>
            </a:r>
            <a:endParaRPr/>
          </a:p>
        </p:txBody>
      </p:sp>
      <p:pic>
        <p:nvPicPr>
          <p:cNvPr id="168" name="Google Shape;168;p24"/>
          <p:cNvPicPr preferRelativeResize="0"/>
          <p:nvPr/>
        </p:nvPicPr>
        <p:blipFill>
          <a:blip r:embed="rId3">
            <a:alphaModFix/>
          </a:blip>
          <a:stretch>
            <a:fillRect/>
          </a:stretch>
        </p:blipFill>
        <p:spPr>
          <a:xfrm>
            <a:off x="689200" y="2282025"/>
            <a:ext cx="3657600" cy="2362200"/>
          </a:xfrm>
          <a:prstGeom prst="rect">
            <a:avLst/>
          </a:prstGeom>
          <a:noFill/>
          <a:ln>
            <a:noFill/>
          </a:ln>
        </p:spPr>
      </p:pic>
      <p:pic>
        <p:nvPicPr>
          <p:cNvPr id="169" name="Google Shape;169;p24"/>
          <p:cNvPicPr preferRelativeResize="0"/>
          <p:nvPr/>
        </p:nvPicPr>
        <p:blipFill>
          <a:blip r:embed="rId4">
            <a:alphaModFix/>
          </a:blip>
          <a:stretch>
            <a:fillRect/>
          </a:stretch>
        </p:blipFill>
        <p:spPr>
          <a:xfrm>
            <a:off x="5071825" y="2282025"/>
            <a:ext cx="3600450" cy="2362200"/>
          </a:xfrm>
          <a:prstGeom prst="rect">
            <a:avLst/>
          </a:prstGeom>
          <a:noFill/>
          <a:ln>
            <a:noFill/>
          </a:ln>
        </p:spPr>
      </p:pic>
      <p:pic>
        <p:nvPicPr>
          <p:cNvPr id="170" name="Google Shape;170;p24"/>
          <p:cNvPicPr preferRelativeResize="0"/>
          <p:nvPr/>
        </p:nvPicPr>
        <p:blipFill>
          <a:blip r:embed="rId5">
            <a:alphaModFix/>
          </a:blip>
          <a:stretch>
            <a:fillRect/>
          </a:stretch>
        </p:blipFill>
        <p:spPr>
          <a:xfrm>
            <a:off x="6083817" y="221425"/>
            <a:ext cx="2535133" cy="1945025"/>
          </a:xfrm>
          <a:prstGeom prst="rect">
            <a:avLst/>
          </a:prstGeom>
          <a:noFill/>
          <a:ln>
            <a:noFill/>
          </a:ln>
        </p:spPr>
      </p:pic>
      <p:sp>
        <p:nvSpPr>
          <p:cNvPr id="171" name="Google Shape;171;p24"/>
          <p:cNvSpPr txBox="1"/>
          <p:nvPr/>
        </p:nvSpPr>
        <p:spPr>
          <a:xfrm>
            <a:off x="2274150" y="4511525"/>
            <a:ext cx="28989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2D Gaussian</a:t>
            </a:r>
            <a:endParaRPr/>
          </a:p>
        </p:txBody>
      </p:sp>
      <p:sp>
        <p:nvSpPr>
          <p:cNvPr id="172" name="Google Shape;172;p24"/>
          <p:cNvSpPr txBox="1"/>
          <p:nvPr/>
        </p:nvSpPr>
        <p:spPr>
          <a:xfrm>
            <a:off x="5459575" y="4511525"/>
            <a:ext cx="33651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1D Gaussian (in the vertical direction)</a:t>
            </a:r>
            <a:endParaRPr/>
          </a:p>
        </p:txBody>
      </p:sp>
      <p:sp>
        <p:nvSpPr>
          <p:cNvPr id="173" name="Google Shape;173;p24"/>
          <p:cNvSpPr txBox="1"/>
          <p:nvPr/>
        </p:nvSpPr>
        <p:spPr>
          <a:xfrm>
            <a:off x="5862440" y="1294388"/>
            <a:ext cx="377100" cy="70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a:t>{</a:t>
            </a:r>
            <a:endParaRPr sz="4200"/>
          </a:p>
        </p:txBody>
      </p:sp>
      <p:sp>
        <p:nvSpPr>
          <p:cNvPr id="174" name="Google Shape;174;p24"/>
          <p:cNvSpPr txBox="1"/>
          <p:nvPr/>
        </p:nvSpPr>
        <p:spPr>
          <a:xfrm>
            <a:off x="4722700" y="1547325"/>
            <a:ext cx="1428000" cy="38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Last 5 “rows”</a:t>
            </a:r>
            <a:endParaRPr/>
          </a:p>
        </p:txBody>
      </p:sp>
      <p:sp>
        <p:nvSpPr>
          <p:cNvPr id="175" name="Google Shape;17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Noisy Images - Image Reconstruction</a:t>
            </a:r>
            <a:endParaRPr/>
          </a:p>
        </p:txBody>
      </p:sp>
      <p:sp>
        <p:nvSpPr>
          <p:cNvPr id="189" name="Google Shape;189;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Fourier Transform</a:t>
            </a:r>
            <a:endParaRPr/>
          </a:p>
          <a:p>
            <a:pPr marL="914400" lvl="1" indent="-317500" algn="l" rtl="0">
              <a:spcBef>
                <a:spcPts val="0"/>
              </a:spcBef>
              <a:spcAft>
                <a:spcPts val="0"/>
              </a:spcAft>
              <a:buSzPts val="1400"/>
              <a:buChar char="○"/>
            </a:pPr>
            <a:r>
              <a:rPr lang="en"/>
              <a:t>Reflect Intensity change</a:t>
            </a:r>
            <a:endParaRPr/>
          </a:p>
          <a:p>
            <a:pPr marL="914400" lvl="1" indent="-317500" algn="l" rtl="0">
              <a:spcBef>
                <a:spcPts val="0"/>
              </a:spcBef>
              <a:spcAft>
                <a:spcPts val="0"/>
              </a:spcAft>
              <a:buSzPts val="1400"/>
              <a:buChar char="○"/>
            </a:pPr>
            <a:r>
              <a:rPr lang="en"/>
              <a:t>Reconstruct noisy image</a:t>
            </a:r>
            <a:endParaRPr/>
          </a:p>
        </p:txBody>
      </p:sp>
      <p:pic>
        <p:nvPicPr>
          <p:cNvPr id="190" name="Google Shape;190;p26"/>
          <p:cNvPicPr preferRelativeResize="0"/>
          <p:nvPr/>
        </p:nvPicPr>
        <p:blipFill>
          <a:blip r:embed="rId3">
            <a:alphaModFix/>
          </a:blip>
          <a:stretch>
            <a:fillRect/>
          </a:stretch>
        </p:blipFill>
        <p:spPr>
          <a:xfrm>
            <a:off x="3403700" y="981550"/>
            <a:ext cx="2746748" cy="2033728"/>
          </a:xfrm>
          <a:prstGeom prst="rect">
            <a:avLst/>
          </a:prstGeom>
          <a:noFill/>
          <a:ln>
            <a:noFill/>
          </a:ln>
        </p:spPr>
      </p:pic>
      <p:pic>
        <p:nvPicPr>
          <p:cNvPr id="191" name="Google Shape;191;p26"/>
          <p:cNvPicPr preferRelativeResize="0"/>
          <p:nvPr/>
        </p:nvPicPr>
        <p:blipFill>
          <a:blip r:embed="rId4">
            <a:alphaModFix/>
          </a:blip>
          <a:stretch>
            <a:fillRect/>
          </a:stretch>
        </p:blipFill>
        <p:spPr>
          <a:xfrm>
            <a:off x="6074255" y="952389"/>
            <a:ext cx="2746748" cy="2092036"/>
          </a:xfrm>
          <a:prstGeom prst="rect">
            <a:avLst/>
          </a:prstGeom>
          <a:noFill/>
          <a:ln>
            <a:noFill/>
          </a:ln>
        </p:spPr>
      </p:pic>
      <p:pic>
        <p:nvPicPr>
          <p:cNvPr id="192" name="Google Shape;192;p26"/>
          <p:cNvPicPr preferRelativeResize="0"/>
          <p:nvPr/>
        </p:nvPicPr>
        <p:blipFill rotWithShape="1">
          <a:blip r:embed="rId5">
            <a:alphaModFix/>
          </a:blip>
          <a:srcRect t="2020" b="-2020"/>
          <a:stretch/>
        </p:blipFill>
        <p:spPr>
          <a:xfrm>
            <a:off x="3298055" y="3044417"/>
            <a:ext cx="2958032" cy="2033727"/>
          </a:xfrm>
          <a:prstGeom prst="rect">
            <a:avLst/>
          </a:prstGeom>
          <a:noFill/>
          <a:ln>
            <a:noFill/>
          </a:ln>
        </p:spPr>
      </p:pic>
      <p:pic>
        <p:nvPicPr>
          <p:cNvPr id="193" name="Google Shape;193;p26"/>
          <p:cNvPicPr preferRelativeResize="0"/>
          <p:nvPr/>
        </p:nvPicPr>
        <p:blipFill>
          <a:blip r:embed="rId6">
            <a:alphaModFix/>
          </a:blip>
          <a:stretch>
            <a:fillRect/>
          </a:stretch>
        </p:blipFill>
        <p:spPr>
          <a:xfrm>
            <a:off x="6157350" y="3044417"/>
            <a:ext cx="2986662" cy="2033725"/>
          </a:xfrm>
          <a:prstGeom prst="rect">
            <a:avLst/>
          </a:prstGeom>
          <a:noFill/>
          <a:ln>
            <a:noFill/>
          </a:ln>
        </p:spPr>
      </p:pic>
      <p:sp>
        <p:nvSpPr>
          <p:cNvPr id="194" name="Google Shape;194;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Fisheye Camera Calibration - Why</a:t>
            </a:r>
            <a:endParaRPr/>
          </a:p>
        </p:txBody>
      </p:sp>
      <p:sp>
        <p:nvSpPr>
          <p:cNvPr id="200" name="Google Shape;200;p27"/>
          <p:cNvSpPr txBox="1">
            <a:spLocks noGrp="1"/>
          </p:cNvSpPr>
          <p:nvPr>
            <p:ph type="body" idx="1"/>
          </p:nvPr>
        </p:nvSpPr>
        <p:spPr>
          <a:xfrm>
            <a:off x="311700" y="1099900"/>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Why we need camera calibration</a:t>
            </a:r>
            <a:endParaRPr/>
          </a:p>
          <a:p>
            <a:pPr marL="914400" lvl="1" indent="-317500" algn="l" rtl="0">
              <a:spcBef>
                <a:spcPts val="0"/>
              </a:spcBef>
              <a:spcAft>
                <a:spcPts val="0"/>
              </a:spcAft>
              <a:buSzPts val="1400"/>
              <a:buAutoNum type="alphaLcPeriod"/>
            </a:pPr>
            <a:r>
              <a:rPr lang="en"/>
              <a:t>Fisheye Camera imposes huge lens distortion on the image stream</a:t>
            </a:r>
            <a:endParaRPr/>
          </a:p>
          <a:p>
            <a:pPr marL="914400" lvl="1" indent="-317500" algn="l" rtl="0">
              <a:spcBef>
                <a:spcPts val="0"/>
              </a:spcBef>
              <a:spcAft>
                <a:spcPts val="0"/>
              </a:spcAft>
              <a:buSzPts val="1400"/>
              <a:buAutoNum type="alphaLcPeriod"/>
            </a:pPr>
            <a:r>
              <a:rPr lang="en"/>
              <a:t>To restore the original features, we need to perform camera calibration</a:t>
            </a:r>
            <a:endParaRPr/>
          </a:p>
          <a:p>
            <a:pPr marL="457200" lvl="0" indent="-342900" algn="l" rtl="0">
              <a:spcBef>
                <a:spcPts val="0"/>
              </a:spcBef>
              <a:spcAft>
                <a:spcPts val="0"/>
              </a:spcAft>
              <a:buSzPts val="1800"/>
              <a:buAutoNum type="arabicPeriod"/>
            </a:pPr>
            <a:r>
              <a:rPr lang="en"/>
              <a:t>Camera calibration is after dealing noisy images</a:t>
            </a:r>
            <a:endParaRPr/>
          </a:p>
          <a:p>
            <a:pPr marL="914400" lvl="1" indent="-317500" algn="l" rtl="0">
              <a:spcBef>
                <a:spcPts val="0"/>
              </a:spcBef>
              <a:spcAft>
                <a:spcPts val="0"/>
              </a:spcAft>
              <a:buSzPts val="1400"/>
              <a:buAutoNum type="alphaLcPeriod"/>
            </a:pPr>
            <a:r>
              <a:rPr lang="en"/>
              <a:t>Noise usually appear within large horizontal blocks</a:t>
            </a:r>
            <a:endParaRPr/>
          </a:p>
          <a:p>
            <a:pPr marL="914400" lvl="1" indent="-317500" algn="l" rtl="0">
              <a:spcBef>
                <a:spcPts val="0"/>
              </a:spcBef>
              <a:spcAft>
                <a:spcPts val="0"/>
              </a:spcAft>
              <a:buSzPts val="1400"/>
              <a:buAutoNum type="alphaLcPeriod"/>
            </a:pPr>
            <a:r>
              <a:rPr lang="en"/>
              <a:t>Camera rectification may warped the horizontal lines in to “parabola”</a:t>
            </a:r>
            <a:endParaRPr/>
          </a:p>
        </p:txBody>
      </p:sp>
      <p:pic>
        <p:nvPicPr>
          <p:cNvPr id="201" name="Google Shape;201;p27"/>
          <p:cNvPicPr preferRelativeResize="0"/>
          <p:nvPr/>
        </p:nvPicPr>
        <p:blipFill>
          <a:blip r:embed="rId3">
            <a:alphaModFix/>
          </a:blip>
          <a:stretch>
            <a:fillRect/>
          </a:stretch>
        </p:blipFill>
        <p:spPr>
          <a:xfrm>
            <a:off x="600675" y="2922175"/>
            <a:ext cx="2662826" cy="2078701"/>
          </a:xfrm>
          <a:prstGeom prst="rect">
            <a:avLst/>
          </a:prstGeom>
          <a:noFill/>
          <a:ln>
            <a:noFill/>
          </a:ln>
        </p:spPr>
      </p:pic>
      <p:sp>
        <p:nvSpPr>
          <p:cNvPr id="202" name="Google Shape;202;p27"/>
          <p:cNvSpPr txBox="1"/>
          <p:nvPr/>
        </p:nvSpPr>
        <p:spPr>
          <a:xfrm>
            <a:off x="2034875" y="3258800"/>
            <a:ext cx="1011000" cy="3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120</a:t>
            </a:r>
            <a:r>
              <a:rPr lang="en">
                <a:solidFill>
                  <a:srgbClr val="333333"/>
                </a:solidFill>
                <a:highlight>
                  <a:srgbClr val="FFFFFF"/>
                </a:highlight>
              </a:rPr>
              <a:t>°</a:t>
            </a:r>
            <a:r>
              <a:rPr lang="en"/>
              <a:t> FOV</a:t>
            </a:r>
            <a:endParaRPr/>
          </a:p>
        </p:txBody>
      </p:sp>
      <p:pic>
        <p:nvPicPr>
          <p:cNvPr id="203" name="Google Shape;203;p27"/>
          <p:cNvPicPr preferRelativeResize="0"/>
          <p:nvPr/>
        </p:nvPicPr>
        <p:blipFill>
          <a:blip r:embed="rId4">
            <a:alphaModFix/>
          </a:blip>
          <a:stretch>
            <a:fillRect/>
          </a:stretch>
        </p:blipFill>
        <p:spPr>
          <a:xfrm>
            <a:off x="3760487" y="3177487"/>
            <a:ext cx="2566145" cy="1718225"/>
          </a:xfrm>
          <a:prstGeom prst="rect">
            <a:avLst/>
          </a:prstGeom>
          <a:noFill/>
          <a:ln>
            <a:noFill/>
          </a:ln>
        </p:spPr>
      </p:pic>
      <p:sp>
        <p:nvSpPr>
          <p:cNvPr id="204" name="Google Shape;20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Fisheye Camera Calibration</a:t>
            </a:r>
            <a:endParaRPr/>
          </a:p>
        </p:txBody>
      </p:sp>
      <p:sp>
        <p:nvSpPr>
          <p:cNvPr id="210" name="Google Shape;210;p28"/>
          <p:cNvSpPr txBox="1">
            <a:spLocks noGrp="1"/>
          </p:cNvSpPr>
          <p:nvPr>
            <p:ph type="body" idx="1"/>
          </p:nvPr>
        </p:nvSpPr>
        <p:spPr>
          <a:xfrm>
            <a:off x="311700" y="1152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OpenCV / ROS cannot perform Fisheye Calibration Well</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11" name="Google Shape;211;p28"/>
          <p:cNvSpPr/>
          <p:nvPr/>
        </p:nvSpPr>
        <p:spPr>
          <a:xfrm>
            <a:off x="1241869" y="2839108"/>
            <a:ext cx="1879723" cy="1243073"/>
          </a:xfrm>
          <a:prstGeom prst="rect">
            <a:avLst/>
          </a:prstGeom>
          <a:solidFill>
            <a:srgbClr val="66666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 name="Google Shape;212;p28"/>
          <p:cNvGrpSpPr/>
          <p:nvPr/>
        </p:nvGrpSpPr>
        <p:grpSpPr>
          <a:xfrm>
            <a:off x="3705941" y="2470516"/>
            <a:ext cx="2321246" cy="2012252"/>
            <a:chOff x="2706478" y="2290193"/>
            <a:chExt cx="2012001" cy="1434556"/>
          </a:xfrm>
        </p:grpSpPr>
        <p:sp>
          <p:nvSpPr>
            <p:cNvPr id="213" name="Google Shape;213;p28"/>
            <p:cNvSpPr/>
            <p:nvPr/>
          </p:nvSpPr>
          <p:spPr>
            <a:xfrm>
              <a:off x="2900584" y="2560475"/>
              <a:ext cx="1629300" cy="8862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p:cNvSpPr/>
            <p:nvPr/>
          </p:nvSpPr>
          <p:spPr>
            <a:xfrm>
              <a:off x="2844175" y="2290193"/>
              <a:ext cx="1727100" cy="405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p:nvPr/>
          </p:nvSpPr>
          <p:spPr>
            <a:xfrm>
              <a:off x="2843063" y="3319449"/>
              <a:ext cx="1727100" cy="405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p:cNvSpPr/>
            <p:nvPr/>
          </p:nvSpPr>
          <p:spPr>
            <a:xfrm>
              <a:off x="4403180" y="2559369"/>
              <a:ext cx="315300" cy="886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8"/>
            <p:cNvSpPr/>
            <p:nvPr/>
          </p:nvSpPr>
          <p:spPr>
            <a:xfrm>
              <a:off x="2706478" y="2559369"/>
              <a:ext cx="315300" cy="886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8"/>
            <p:cNvSpPr/>
            <p:nvPr/>
          </p:nvSpPr>
          <p:spPr>
            <a:xfrm>
              <a:off x="3213750" y="2770725"/>
              <a:ext cx="994200" cy="473400"/>
            </a:xfrm>
            <a:prstGeom prst="rect">
              <a:avLst/>
            </a:prstGeom>
            <a:solidFill>
              <a:srgbClr val="00FFFF"/>
            </a:solid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28"/>
          <p:cNvSpPr/>
          <p:nvPr/>
        </p:nvSpPr>
        <p:spPr>
          <a:xfrm>
            <a:off x="6650040" y="3134026"/>
            <a:ext cx="1146900" cy="663900"/>
          </a:xfrm>
          <a:prstGeom prst="rect">
            <a:avLst/>
          </a:prstGeom>
          <a:solidFill>
            <a:srgbClr val="00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0" name="Google Shape;220;p28"/>
          <p:cNvCxnSpPr>
            <a:endCxn id="217" idx="2"/>
          </p:cNvCxnSpPr>
          <p:nvPr/>
        </p:nvCxnSpPr>
        <p:spPr>
          <a:xfrm rot="10800000" flipH="1">
            <a:off x="3312341" y="3469626"/>
            <a:ext cx="393600" cy="1200"/>
          </a:xfrm>
          <a:prstGeom prst="straightConnector1">
            <a:avLst/>
          </a:prstGeom>
          <a:noFill/>
          <a:ln w="9525" cap="flat" cmpd="sng">
            <a:solidFill>
              <a:schemeClr val="dk2"/>
            </a:solidFill>
            <a:prstDash val="solid"/>
            <a:round/>
            <a:headEnd type="none" w="med" len="med"/>
            <a:tailEnd type="triangle" w="med" len="med"/>
          </a:ln>
        </p:spPr>
      </p:cxnSp>
      <p:cxnSp>
        <p:nvCxnSpPr>
          <p:cNvPr id="221" name="Google Shape;221;p28"/>
          <p:cNvCxnSpPr>
            <a:stCxn id="216" idx="6"/>
          </p:cNvCxnSpPr>
          <p:nvPr/>
        </p:nvCxnSpPr>
        <p:spPr>
          <a:xfrm>
            <a:off x="6027188" y="3469626"/>
            <a:ext cx="429600" cy="1200"/>
          </a:xfrm>
          <a:prstGeom prst="straightConnector1">
            <a:avLst/>
          </a:prstGeom>
          <a:noFill/>
          <a:ln w="9525" cap="flat" cmpd="sng">
            <a:solidFill>
              <a:schemeClr val="dk2"/>
            </a:solidFill>
            <a:prstDash val="solid"/>
            <a:round/>
            <a:headEnd type="none" w="med" len="med"/>
            <a:tailEnd type="triangle" w="med" len="med"/>
          </a:ln>
        </p:spPr>
      </p:cxnSp>
      <p:sp>
        <p:nvSpPr>
          <p:cNvPr id="222" name="Google Shape;222;p28"/>
          <p:cNvSpPr txBox="1"/>
          <p:nvPr/>
        </p:nvSpPr>
        <p:spPr>
          <a:xfrm>
            <a:off x="1809600" y="2511750"/>
            <a:ext cx="1111200" cy="2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720</a:t>
            </a:r>
            <a:endParaRPr/>
          </a:p>
        </p:txBody>
      </p:sp>
      <p:sp>
        <p:nvSpPr>
          <p:cNvPr id="223" name="Google Shape;223;p28"/>
          <p:cNvSpPr/>
          <p:nvPr/>
        </p:nvSpPr>
        <p:spPr>
          <a:xfrm>
            <a:off x="3926669" y="2855058"/>
            <a:ext cx="1879800" cy="1243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8"/>
          <p:cNvSpPr txBox="1"/>
          <p:nvPr/>
        </p:nvSpPr>
        <p:spPr>
          <a:xfrm>
            <a:off x="4379825" y="2511750"/>
            <a:ext cx="1111200" cy="2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720</a:t>
            </a:r>
            <a:endParaRPr/>
          </a:p>
        </p:txBody>
      </p:sp>
      <p:sp>
        <p:nvSpPr>
          <p:cNvPr id="225" name="Google Shape;225;p28"/>
          <p:cNvSpPr txBox="1"/>
          <p:nvPr/>
        </p:nvSpPr>
        <p:spPr>
          <a:xfrm>
            <a:off x="6667900" y="2571750"/>
            <a:ext cx="1111200" cy="2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580</a:t>
            </a:r>
            <a:endParaRPr/>
          </a:p>
        </p:txBody>
      </p:sp>
      <p:sp>
        <p:nvSpPr>
          <p:cNvPr id="226" name="Google Shape;226;p28"/>
          <p:cNvSpPr txBox="1"/>
          <p:nvPr/>
        </p:nvSpPr>
        <p:spPr>
          <a:xfrm>
            <a:off x="745575" y="3134025"/>
            <a:ext cx="1111200" cy="2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480</a:t>
            </a:r>
            <a:endParaRPr/>
          </a:p>
          <a:p>
            <a:pPr marL="0" lvl="0" indent="0" algn="l" rtl="0">
              <a:spcBef>
                <a:spcPts val="0"/>
              </a:spcBef>
              <a:spcAft>
                <a:spcPts val="0"/>
              </a:spcAft>
              <a:buNone/>
            </a:pPr>
            <a:endParaRPr/>
          </a:p>
        </p:txBody>
      </p:sp>
      <p:sp>
        <p:nvSpPr>
          <p:cNvPr id="227" name="Google Shape;227;p28"/>
          <p:cNvSpPr txBox="1"/>
          <p:nvPr/>
        </p:nvSpPr>
        <p:spPr>
          <a:xfrm>
            <a:off x="3505850" y="3064350"/>
            <a:ext cx="1111200" cy="2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480</a:t>
            </a:r>
            <a:endParaRPr/>
          </a:p>
          <a:p>
            <a:pPr marL="0" lvl="0" indent="0" algn="l" rtl="0">
              <a:spcBef>
                <a:spcPts val="0"/>
              </a:spcBef>
              <a:spcAft>
                <a:spcPts val="0"/>
              </a:spcAft>
              <a:buNone/>
            </a:pPr>
            <a:endParaRPr/>
          </a:p>
        </p:txBody>
      </p:sp>
      <p:sp>
        <p:nvSpPr>
          <p:cNvPr id="228" name="Google Shape;228;p28"/>
          <p:cNvSpPr txBox="1"/>
          <p:nvPr/>
        </p:nvSpPr>
        <p:spPr>
          <a:xfrm>
            <a:off x="6218750" y="3064350"/>
            <a:ext cx="1111200" cy="2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280</a:t>
            </a:r>
            <a:endParaRPr/>
          </a:p>
          <a:p>
            <a:pPr marL="0" lvl="0" indent="0" algn="l" rtl="0">
              <a:spcBef>
                <a:spcPts val="0"/>
              </a:spcBef>
              <a:spcAft>
                <a:spcPts val="0"/>
              </a:spcAft>
              <a:buNone/>
            </a:pPr>
            <a:endParaRPr/>
          </a:p>
        </p:txBody>
      </p:sp>
      <p:pic>
        <p:nvPicPr>
          <p:cNvPr id="229" name="Google Shape;229;p28"/>
          <p:cNvPicPr preferRelativeResize="0"/>
          <p:nvPr/>
        </p:nvPicPr>
        <p:blipFill>
          <a:blip r:embed="rId3">
            <a:alphaModFix/>
          </a:blip>
          <a:stretch>
            <a:fillRect/>
          </a:stretch>
        </p:blipFill>
        <p:spPr>
          <a:xfrm>
            <a:off x="6326751" y="1051250"/>
            <a:ext cx="536299" cy="572700"/>
          </a:xfrm>
          <a:prstGeom prst="rect">
            <a:avLst/>
          </a:prstGeom>
          <a:noFill/>
          <a:ln>
            <a:noFill/>
          </a:ln>
        </p:spPr>
      </p:pic>
      <p:sp>
        <p:nvSpPr>
          <p:cNvPr id="230" name="Google Shape;230;p28"/>
          <p:cNvSpPr txBox="1">
            <a:spLocks noGrp="1"/>
          </p:cNvSpPr>
          <p:nvPr>
            <p:ph type="body" idx="1"/>
          </p:nvPr>
        </p:nvSpPr>
        <p:spPr>
          <a:xfrm>
            <a:off x="311700" y="18115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use OcamCalib, but need to manually select calibration points</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31" name="Google Shape;231;p28"/>
          <p:cNvPicPr preferRelativeResize="0"/>
          <p:nvPr/>
        </p:nvPicPr>
        <p:blipFill>
          <a:blip r:embed="rId4">
            <a:alphaModFix/>
          </a:blip>
          <a:stretch>
            <a:fillRect/>
          </a:stretch>
        </p:blipFill>
        <p:spPr>
          <a:xfrm>
            <a:off x="7373671" y="1725166"/>
            <a:ext cx="752420" cy="663900"/>
          </a:xfrm>
          <a:prstGeom prst="rect">
            <a:avLst/>
          </a:prstGeom>
          <a:noFill/>
          <a:ln>
            <a:noFill/>
          </a:ln>
        </p:spPr>
      </p:pic>
      <p:sp>
        <p:nvSpPr>
          <p:cNvPr id="232" name="Google Shape;232;p28"/>
          <p:cNvSpPr txBox="1"/>
          <p:nvPr/>
        </p:nvSpPr>
        <p:spPr>
          <a:xfrm>
            <a:off x="3206138" y="3579700"/>
            <a:ext cx="6360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rectify</a:t>
            </a:r>
            <a:endParaRPr sz="1100"/>
          </a:p>
        </p:txBody>
      </p:sp>
      <p:sp>
        <p:nvSpPr>
          <p:cNvPr id="233" name="Google Shape;233;p28"/>
          <p:cNvSpPr txBox="1"/>
          <p:nvPr/>
        </p:nvSpPr>
        <p:spPr>
          <a:xfrm>
            <a:off x="6027188" y="3579700"/>
            <a:ext cx="6360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crop</a:t>
            </a:r>
            <a:endParaRPr sz="1100"/>
          </a:p>
        </p:txBody>
      </p:sp>
      <p:sp>
        <p:nvSpPr>
          <p:cNvPr id="234" name="Google Shape;234;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Fisheye Camera Calibration</a:t>
            </a:r>
            <a:endParaRPr/>
          </a:p>
        </p:txBody>
      </p:sp>
      <p:sp>
        <p:nvSpPr>
          <p:cNvPr id="240" name="Google Shape;240;p29"/>
          <p:cNvSpPr txBox="1">
            <a:spLocks noGrp="1"/>
          </p:cNvSpPr>
          <p:nvPr>
            <p:ph type="body" idx="1"/>
          </p:nvPr>
        </p:nvSpPr>
        <p:spPr>
          <a:xfrm>
            <a:off x="148750" y="4058375"/>
            <a:ext cx="1383000" cy="394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720 x 480</a:t>
            </a:r>
            <a:endParaRPr/>
          </a:p>
        </p:txBody>
      </p:sp>
      <p:pic>
        <p:nvPicPr>
          <p:cNvPr id="241" name="Google Shape;241;p29"/>
          <p:cNvPicPr preferRelativeResize="0"/>
          <p:nvPr/>
        </p:nvPicPr>
        <p:blipFill>
          <a:blip r:embed="rId3">
            <a:alphaModFix/>
          </a:blip>
          <a:stretch>
            <a:fillRect/>
          </a:stretch>
        </p:blipFill>
        <p:spPr>
          <a:xfrm>
            <a:off x="3033885" y="2144825"/>
            <a:ext cx="2592325" cy="1718225"/>
          </a:xfrm>
          <a:prstGeom prst="rect">
            <a:avLst/>
          </a:prstGeom>
          <a:noFill/>
          <a:ln>
            <a:noFill/>
          </a:ln>
        </p:spPr>
      </p:pic>
      <p:pic>
        <p:nvPicPr>
          <p:cNvPr id="242" name="Google Shape;242;p29"/>
          <p:cNvPicPr preferRelativeResize="0"/>
          <p:nvPr/>
        </p:nvPicPr>
        <p:blipFill>
          <a:blip r:embed="rId4">
            <a:alphaModFix/>
          </a:blip>
          <a:stretch>
            <a:fillRect/>
          </a:stretch>
        </p:blipFill>
        <p:spPr>
          <a:xfrm>
            <a:off x="148762" y="2144825"/>
            <a:ext cx="2566145" cy="1718225"/>
          </a:xfrm>
          <a:prstGeom prst="rect">
            <a:avLst/>
          </a:prstGeom>
          <a:noFill/>
          <a:ln>
            <a:noFill/>
          </a:ln>
        </p:spPr>
      </p:pic>
      <p:pic>
        <p:nvPicPr>
          <p:cNvPr id="243" name="Google Shape;243;p29"/>
          <p:cNvPicPr preferRelativeResize="0"/>
          <p:nvPr/>
        </p:nvPicPr>
        <p:blipFill>
          <a:blip r:embed="rId5">
            <a:alphaModFix/>
          </a:blip>
          <a:stretch>
            <a:fillRect/>
          </a:stretch>
        </p:blipFill>
        <p:spPr>
          <a:xfrm>
            <a:off x="5945188" y="2144825"/>
            <a:ext cx="3155151" cy="1718225"/>
          </a:xfrm>
          <a:prstGeom prst="rect">
            <a:avLst/>
          </a:prstGeom>
          <a:noFill/>
          <a:ln>
            <a:noFill/>
          </a:ln>
        </p:spPr>
      </p:pic>
      <p:cxnSp>
        <p:nvCxnSpPr>
          <p:cNvPr id="244" name="Google Shape;244;p29"/>
          <p:cNvCxnSpPr>
            <a:stCxn id="242" idx="3"/>
            <a:endCxn id="241" idx="1"/>
          </p:cNvCxnSpPr>
          <p:nvPr/>
        </p:nvCxnSpPr>
        <p:spPr>
          <a:xfrm>
            <a:off x="2714908" y="3003938"/>
            <a:ext cx="318900" cy="0"/>
          </a:xfrm>
          <a:prstGeom prst="straightConnector1">
            <a:avLst/>
          </a:prstGeom>
          <a:noFill/>
          <a:ln w="9525" cap="flat" cmpd="sng">
            <a:solidFill>
              <a:srgbClr val="595959"/>
            </a:solidFill>
            <a:prstDash val="solid"/>
            <a:round/>
            <a:headEnd type="none" w="med" len="med"/>
            <a:tailEnd type="triangle" w="med" len="med"/>
          </a:ln>
        </p:spPr>
      </p:cxnSp>
      <p:cxnSp>
        <p:nvCxnSpPr>
          <p:cNvPr id="245" name="Google Shape;245;p29"/>
          <p:cNvCxnSpPr>
            <a:stCxn id="241" idx="3"/>
            <a:endCxn id="243" idx="1"/>
          </p:cNvCxnSpPr>
          <p:nvPr/>
        </p:nvCxnSpPr>
        <p:spPr>
          <a:xfrm>
            <a:off x="5626210" y="3003938"/>
            <a:ext cx="318900" cy="0"/>
          </a:xfrm>
          <a:prstGeom prst="straightConnector1">
            <a:avLst/>
          </a:prstGeom>
          <a:noFill/>
          <a:ln w="9525" cap="flat" cmpd="sng">
            <a:solidFill>
              <a:srgbClr val="595959"/>
            </a:solidFill>
            <a:prstDash val="solid"/>
            <a:round/>
            <a:headEnd type="none" w="med" len="med"/>
            <a:tailEnd type="triangle" w="med" len="med"/>
          </a:ln>
        </p:spPr>
      </p:cxnSp>
      <p:sp>
        <p:nvSpPr>
          <p:cNvPr id="246" name="Google Shape;246;p29"/>
          <p:cNvSpPr txBox="1">
            <a:spLocks noGrp="1"/>
          </p:cNvSpPr>
          <p:nvPr>
            <p:ph type="body" idx="1"/>
          </p:nvPr>
        </p:nvSpPr>
        <p:spPr>
          <a:xfrm>
            <a:off x="3116925" y="4058375"/>
            <a:ext cx="1383000" cy="394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720 x 480</a:t>
            </a:r>
            <a:endParaRPr/>
          </a:p>
        </p:txBody>
      </p:sp>
      <p:sp>
        <p:nvSpPr>
          <p:cNvPr id="247" name="Google Shape;247;p29"/>
          <p:cNvSpPr txBox="1">
            <a:spLocks noGrp="1"/>
          </p:cNvSpPr>
          <p:nvPr>
            <p:ph type="body" idx="1"/>
          </p:nvPr>
        </p:nvSpPr>
        <p:spPr>
          <a:xfrm>
            <a:off x="5987500" y="4058375"/>
            <a:ext cx="1383000" cy="394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580 x 280</a:t>
            </a:r>
            <a:endParaRPr/>
          </a:p>
        </p:txBody>
      </p:sp>
      <p:sp>
        <p:nvSpPr>
          <p:cNvPr id="248" name="Google Shape;248;p29"/>
          <p:cNvSpPr/>
          <p:nvPr/>
        </p:nvSpPr>
        <p:spPr>
          <a:xfrm>
            <a:off x="3348900" y="2027375"/>
            <a:ext cx="1953600" cy="315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rot="-5400000">
            <a:off x="2129225" y="2795500"/>
            <a:ext cx="1953600" cy="315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116925" y="3646225"/>
            <a:ext cx="2251800" cy="3942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5143500" y="2144825"/>
            <a:ext cx="482700" cy="17181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txBox="1"/>
          <p:nvPr/>
        </p:nvSpPr>
        <p:spPr>
          <a:xfrm>
            <a:off x="187725" y="1437325"/>
            <a:ext cx="2064900" cy="43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Original</a:t>
            </a:r>
            <a:endParaRPr/>
          </a:p>
        </p:txBody>
      </p:sp>
      <p:sp>
        <p:nvSpPr>
          <p:cNvPr id="253" name="Google Shape;253;p29"/>
          <p:cNvSpPr txBox="1"/>
          <p:nvPr/>
        </p:nvSpPr>
        <p:spPr>
          <a:xfrm>
            <a:off x="3116925" y="1437325"/>
            <a:ext cx="2064900" cy="43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After Rectification</a:t>
            </a:r>
            <a:endParaRPr/>
          </a:p>
        </p:txBody>
      </p:sp>
      <p:sp>
        <p:nvSpPr>
          <p:cNvPr id="254" name="Google Shape;254;p29"/>
          <p:cNvSpPr txBox="1"/>
          <p:nvPr/>
        </p:nvSpPr>
        <p:spPr>
          <a:xfrm>
            <a:off x="5945100" y="1512400"/>
            <a:ext cx="2064900" cy="43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After Cropping</a:t>
            </a:r>
            <a:endParaRPr/>
          </a:p>
        </p:txBody>
      </p:sp>
      <p:sp>
        <p:nvSpPr>
          <p:cNvPr id="255" name="Google Shape;25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1000"/>
                                        <p:tgtEl>
                                          <p:spTgt spid="244"/>
                                        </p:tgtEl>
                                      </p:cBhvr>
                                    </p:animEffect>
                                  </p:childTnLst>
                                </p:cTn>
                              </p:par>
                              <p:par>
                                <p:cTn id="8" presetID="10" presetClass="entr" presetSubtype="0" fill="hold" nodeType="withEffect">
                                  <p:stCondLst>
                                    <p:cond delay="0"/>
                                  </p:stCondLst>
                                  <p:childTnLst>
                                    <p:set>
                                      <p:cBhvr>
                                        <p:cTn id="9" dur="1" fill="hold">
                                          <p:stCondLst>
                                            <p:cond delay="0"/>
                                          </p:stCondLst>
                                        </p:cTn>
                                        <p:tgtEl>
                                          <p:spTgt spid="253"/>
                                        </p:tgtEl>
                                        <p:attrNameLst>
                                          <p:attrName>style.visibility</p:attrName>
                                        </p:attrNameLst>
                                      </p:cBhvr>
                                      <p:to>
                                        <p:strVal val="visible"/>
                                      </p:to>
                                    </p:set>
                                    <p:animEffect transition="in" filter="fade">
                                      <p:cBhvr>
                                        <p:cTn id="10" dur="1000"/>
                                        <p:tgtEl>
                                          <p:spTgt spid="253"/>
                                        </p:tgtEl>
                                      </p:cBhvr>
                                    </p:animEffect>
                                  </p:childTnLst>
                                </p:cTn>
                              </p:par>
                              <p:par>
                                <p:cTn id="11" presetID="10" presetClass="entr" presetSubtype="0" fill="hold" nodeType="withEffect">
                                  <p:stCondLst>
                                    <p:cond delay="0"/>
                                  </p:stCondLst>
                                  <p:childTnLst>
                                    <p:set>
                                      <p:cBhvr>
                                        <p:cTn id="12" dur="1" fill="hold">
                                          <p:stCondLst>
                                            <p:cond delay="0"/>
                                          </p:stCondLst>
                                        </p:cTn>
                                        <p:tgtEl>
                                          <p:spTgt spid="241"/>
                                        </p:tgtEl>
                                        <p:attrNameLst>
                                          <p:attrName>style.visibility</p:attrName>
                                        </p:attrNameLst>
                                      </p:cBhvr>
                                      <p:to>
                                        <p:strVal val="visible"/>
                                      </p:to>
                                    </p:set>
                                    <p:animEffect transition="in" filter="fade">
                                      <p:cBhvr>
                                        <p:cTn id="13" dur="1000"/>
                                        <p:tgtEl>
                                          <p:spTgt spid="241"/>
                                        </p:tgtEl>
                                      </p:cBhvr>
                                    </p:animEffect>
                                  </p:childTnLst>
                                </p:cTn>
                              </p:par>
                              <p:par>
                                <p:cTn id="14" presetID="10" presetClass="entr" presetSubtype="0" fill="hold" nodeType="withEffect">
                                  <p:stCondLst>
                                    <p:cond delay="0"/>
                                  </p:stCondLst>
                                  <p:childTnLst>
                                    <p:set>
                                      <p:cBhvr>
                                        <p:cTn id="15" dur="1" fill="hold">
                                          <p:stCondLst>
                                            <p:cond delay="0"/>
                                          </p:stCondLst>
                                        </p:cTn>
                                        <p:tgtEl>
                                          <p:spTgt spid="246"/>
                                        </p:tgtEl>
                                        <p:attrNameLst>
                                          <p:attrName>style.visibility</p:attrName>
                                        </p:attrNameLst>
                                      </p:cBhvr>
                                      <p:to>
                                        <p:strVal val="visible"/>
                                      </p:to>
                                    </p:set>
                                    <p:animEffect transition="in" filter="fade">
                                      <p:cBhvr>
                                        <p:cTn id="16" dur="1000"/>
                                        <p:tgtEl>
                                          <p:spTgt spid="24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8"/>
                                        </p:tgtEl>
                                        <p:attrNameLst>
                                          <p:attrName>style.visibility</p:attrName>
                                        </p:attrNameLst>
                                      </p:cBhvr>
                                      <p:to>
                                        <p:strVal val="visible"/>
                                      </p:to>
                                    </p:set>
                                    <p:animEffect transition="in" filter="fade">
                                      <p:cBhvr>
                                        <p:cTn id="21" dur="1000"/>
                                        <p:tgtEl>
                                          <p:spTgt spid="248"/>
                                        </p:tgtEl>
                                      </p:cBhvr>
                                    </p:animEffect>
                                  </p:childTnLst>
                                </p:cTn>
                              </p:par>
                              <p:par>
                                <p:cTn id="22" presetID="10" presetClass="entr" presetSubtype="0" fill="hold" nodeType="withEffect">
                                  <p:stCondLst>
                                    <p:cond delay="0"/>
                                  </p:stCondLst>
                                  <p:childTnLst>
                                    <p:set>
                                      <p:cBhvr>
                                        <p:cTn id="23" dur="1" fill="hold">
                                          <p:stCondLst>
                                            <p:cond delay="0"/>
                                          </p:stCondLst>
                                        </p:cTn>
                                        <p:tgtEl>
                                          <p:spTgt spid="250"/>
                                        </p:tgtEl>
                                        <p:attrNameLst>
                                          <p:attrName>style.visibility</p:attrName>
                                        </p:attrNameLst>
                                      </p:cBhvr>
                                      <p:to>
                                        <p:strVal val="visible"/>
                                      </p:to>
                                    </p:set>
                                    <p:animEffect transition="in" filter="fade">
                                      <p:cBhvr>
                                        <p:cTn id="24" dur="1000"/>
                                        <p:tgtEl>
                                          <p:spTgt spid="250"/>
                                        </p:tgtEl>
                                      </p:cBhvr>
                                    </p:animEffect>
                                  </p:childTnLst>
                                </p:cTn>
                              </p:par>
                              <p:par>
                                <p:cTn id="25" presetID="10" presetClass="entr" presetSubtype="0" fill="hold" nodeType="withEffect">
                                  <p:stCondLst>
                                    <p:cond delay="0"/>
                                  </p:stCondLst>
                                  <p:childTnLst>
                                    <p:set>
                                      <p:cBhvr>
                                        <p:cTn id="26" dur="1" fill="hold">
                                          <p:stCondLst>
                                            <p:cond delay="0"/>
                                          </p:stCondLst>
                                        </p:cTn>
                                        <p:tgtEl>
                                          <p:spTgt spid="249"/>
                                        </p:tgtEl>
                                        <p:attrNameLst>
                                          <p:attrName>style.visibility</p:attrName>
                                        </p:attrNameLst>
                                      </p:cBhvr>
                                      <p:to>
                                        <p:strVal val="visible"/>
                                      </p:to>
                                    </p:set>
                                    <p:animEffect transition="in" filter="fade">
                                      <p:cBhvr>
                                        <p:cTn id="27" dur="1000"/>
                                        <p:tgtEl>
                                          <p:spTgt spid="249"/>
                                        </p:tgtEl>
                                      </p:cBhvr>
                                    </p:animEffect>
                                  </p:childTnLst>
                                </p:cTn>
                              </p:par>
                              <p:par>
                                <p:cTn id="28" presetID="10" presetClass="entr" presetSubtype="0" fill="hold" nodeType="withEffect">
                                  <p:stCondLst>
                                    <p:cond delay="0"/>
                                  </p:stCondLst>
                                  <p:childTnLst>
                                    <p:set>
                                      <p:cBhvr>
                                        <p:cTn id="29" dur="1" fill="hold">
                                          <p:stCondLst>
                                            <p:cond delay="0"/>
                                          </p:stCondLst>
                                        </p:cTn>
                                        <p:tgtEl>
                                          <p:spTgt spid="251"/>
                                        </p:tgtEl>
                                        <p:attrNameLst>
                                          <p:attrName>style.visibility</p:attrName>
                                        </p:attrNameLst>
                                      </p:cBhvr>
                                      <p:to>
                                        <p:strVal val="visible"/>
                                      </p:to>
                                    </p:set>
                                    <p:animEffect transition="in" filter="fade">
                                      <p:cBhvr>
                                        <p:cTn id="30" dur="1000"/>
                                        <p:tgtEl>
                                          <p:spTgt spid="25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5"/>
                                        </p:tgtEl>
                                        <p:attrNameLst>
                                          <p:attrName>style.visibility</p:attrName>
                                        </p:attrNameLst>
                                      </p:cBhvr>
                                      <p:to>
                                        <p:strVal val="visible"/>
                                      </p:to>
                                    </p:set>
                                    <p:animEffect transition="in" filter="fade">
                                      <p:cBhvr>
                                        <p:cTn id="35" dur="1000"/>
                                        <p:tgtEl>
                                          <p:spTgt spid="245"/>
                                        </p:tgtEl>
                                      </p:cBhvr>
                                    </p:animEffect>
                                  </p:childTnLst>
                                </p:cTn>
                              </p:par>
                              <p:par>
                                <p:cTn id="36" presetID="10" presetClass="entr" presetSubtype="0" fill="hold" nodeType="withEffect">
                                  <p:stCondLst>
                                    <p:cond delay="0"/>
                                  </p:stCondLst>
                                  <p:childTnLst>
                                    <p:set>
                                      <p:cBhvr>
                                        <p:cTn id="37" dur="1" fill="hold">
                                          <p:stCondLst>
                                            <p:cond delay="0"/>
                                          </p:stCondLst>
                                        </p:cTn>
                                        <p:tgtEl>
                                          <p:spTgt spid="243"/>
                                        </p:tgtEl>
                                        <p:attrNameLst>
                                          <p:attrName>style.visibility</p:attrName>
                                        </p:attrNameLst>
                                      </p:cBhvr>
                                      <p:to>
                                        <p:strVal val="visible"/>
                                      </p:to>
                                    </p:set>
                                    <p:animEffect transition="in" filter="fade">
                                      <p:cBhvr>
                                        <p:cTn id="38" dur="1000"/>
                                        <p:tgtEl>
                                          <p:spTgt spid="243"/>
                                        </p:tgtEl>
                                      </p:cBhvr>
                                    </p:animEffect>
                                  </p:childTnLst>
                                </p:cTn>
                              </p:par>
                              <p:par>
                                <p:cTn id="39" presetID="10" presetClass="entr" presetSubtype="0" fill="hold" nodeType="withEffect">
                                  <p:stCondLst>
                                    <p:cond delay="0"/>
                                  </p:stCondLst>
                                  <p:childTnLst>
                                    <p:set>
                                      <p:cBhvr>
                                        <p:cTn id="40" dur="1" fill="hold">
                                          <p:stCondLst>
                                            <p:cond delay="0"/>
                                          </p:stCondLst>
                                        </p:cTn>
                                        <p:tgtEl>
                                          <p:spTgt spid="247"/>
                                        </p:tgtEl>
                                        <p:attrNameLst>
                                          <p:attrName>style.visibility</p:attrName>
                                        </p:attrNameLst>
                                      </p:cBhvr>
                                      <p:to>
                                        <p:strVal val="visible"/>
                                      </p:to>
                                    </p:set>
                                    <p:animEffect transition="in" filter="fade">
                                      <p:cBhvr>
                                        <p:cTn id="41" dur="1000"/>
                                        <p:tgtEl>
                                          <p:spTgt spid="247"/>
                                        </p:tgtEl>
                                      </p:cBhvr>
                                    </p:animEffect>
                                  </p:childTnLst>
                                </p:cTn>
                              </p:par>
                              <p:par>
                                <p:cTn id="42" presetID="10" presetClass="entr" presetSubtype="0" fill="hold" nodeType="withEffect">
                                  <p:stCondLst>
                                    <p:cond delay="0"/>
                                  </p:stCondLst>
                                  <p:childTnLst>
                                    <p:set>
                                      <p:cBhvr>
                                        <p:cTn id="43" dur="1" fill="hold">
                                          <p:stCondLst>
                                            <p:cond delay="0"/>
                                          </p:stCondLst>
                                        </p:cTn>
                                        <p:tgtEl>
                                          <p:spTgt spid="254"/>
                                        </p:tgtEl>
                                        <p:attrNameLst>
                                          <p:attrName>style.visibility</p:attrName>
                                        </p:attrNameLst>
                                      </p:cBhvr>
                                      <p:to>
                                        <p:strVal val="visible"/>
                                      </p:to>
                                    </p:set>
                                    <p:animEffect transition="in" filter="fade">
                                      <p:cBhvr>
                                        <p:cTn id="44"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Visual Odometries</a:t>
            </a:r>
            <a:endParaRPr/>
          </a:p>
        </p:txBody>
      </p:sp>
      <p:sp>
        <p:nvSpPr>
          <p:cNvPr id="261" name="Google Shape;261;p30"/>
          <p:cNvSpPr txBox="1">
            <a:spLocks noGrp="1"/>
          </p:cNvSpPr>
          <p:nvPr>
            <p:ph type="body" idx="1"/>
          </p:nvPr>
        </p:nvSpPr>
        <p:spPr>
          <a:xfrm>
            <a:off x="311700" y="1598375"/>
            <a:ext cx="4426200" cy="2970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To get the localize the blimp, we use the preprocessed data to perform visual odometry </a:t>
            </a:r>
            <a:endParaRPr/>
          </a:p>
        </p:txBody>
      </p:sp>
      <p:grpSp>
        <p:nvGrpSpPr>
          <p:cNvPr id="262" name="Google Shape;262;p30"/>
          <p:cNvGrpSpPr/>
          <p:nvPr/>
        </p:nvGrpSpPr>
        <p:grpSpPr>
          <a:xfrm>
            <a:off x="4865875" y="1598375"/>
            <a:ext cx="3763675" cy="1946775"/>
            <a:chOff x="5023775" y="3008375"/>
            <a:chExt cx="3763675" cy="1946775"/>
          </a:xfrm>
        </p:grpSpPr>
        <p:pic>
          <p:nvPicPr>
            <p:cNvPr id="263" name="Google Shape;263;p30"/>
            <p:cNvPicPr preferRelativeResize="0"/>
            <p:nvPr/>
          </p:nvPicPr>
          <p:blipFill>
            <a:blip r:embed="rId3">
              <a:alphaModFix/>
            </a:blip>
            <a:stretch>
              <a:fillRect/>
            </a:stretch>
          </p:blipFill>
          <p:spPr>
            <a:xfrm>
              <a:off x="5023775" y="3008375"/>
              <a:ext cx="2898650" cy="1946775"/>
            </a:xfrm>
            <a:prstGeom prst="rect">
              <a:avLst/>
            </a:prstGeom>
            <a:noFill/>
            <a:ln>
              <a:noFill/>
            </a:ln>
          </p:spPr>
        </p:pic>
        <p:sp>
          <p:nvSpPr>
            <p:cNvPr id="264" name="Google Shape;264;p30"/>
            <p:cNvSpPr/>
            <p:nvPr/>
          </p:nvSpPr>
          <p:spPr>
            <a:xfrm>
              <a:off x="7418250" y="3008375"/>
              <a:ext cx="1369200" cy="507000"/>
            </a:xfrm>
            <a:prstGeom prst="wedgeRectCallout">
              <a:avLst>
                <a:gd name="adj1" fmla="val -38889"/>
                <a:gd name="adj2" fmla="val 8392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Where am I? </a:t>
              </a:r>
              <a:endParaRPr/>
            </a:p>
          </p:txBody>
        </p:sp>
      </p:grpSp>
      <p:sp>
        <p:nvSpPr>
          <p:cNvPr id="265" name="Google Shape;26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Sparse vs Dense</a:t>
            </a:r>
            <a:endParaRPr/>
          </a:p>
          <a:p>
            <a:pPr marL="0" lvl="0" indent="0" algn="l" rtl="0">
              <a:spcBef>
                <a:spcPts val="0"/>
              </a:spcBef>
              <a:spcAft>
                <a:spcPts val="0"/>
              </a:spcAft>
              <a:buNone/>
            </a:pPr>
            <a:endParaRPr/>
          </a:p>
        </p:txBody>
      </p:sp>
      <p:sp>
        <p:nvSpPr>
          <p:cNvPr id="271" name="Google Shape;271;p31"/>
          <p:cNvSpPr txBox="1">
            <a:spLocks noGrp="1"/>
          </p:cNvSpPr>
          <p:nvPr>
            <p:ph type="body" idx="1"/>
          </p:nvPr>
        </p:nvSpPr>
        <p:spPr>
          <a:xfrm>
            <a:off x="311700" y="1152475"/>
            <a:ext cx="3429000" cy="76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Sparse: Using only small selected pixels</a:t>
            </a:r>
            <a:r>
              <a:rPr lang="en" baseline="30000"/>
              <a:t>[1]</a:t>
            </a:r>
            <a:endParaRPr baseline="30000"/>
          </a:p>
        </p:txBody>
      </p:sp>
      <p:pic>
        <p:nvPicPr>
          <p:cNvPr id="272" name="Google Shape;272;p31"/>
          <p:cNvPicPr preferRelativeResize="0"/>
          <p:nvPr/>
        </p:nvPicPr>
        <p:blipFill>
          <a:blip r:embed="rId3">
            <a:alphaModFix/>
          </a:blip>
          <a:stretch>
            <a:fillRect/>
          </a:stretch>
        </p:blipFill>
        <p:spPr>
          <a:xfrm>
            <a:off x="371800" y="1914775"/>
            <a:ext cx="2924575" cy="2193425"/>
          </a:xfrm>
          <a:prstGeom prst="rect">
            <a:avLst/>
          </a:prstGeom>
          <a:noFill/>
          <a:ln>
            <a:noFill/>
          </a:ln>
        </p:spPr>
      </p:pic>
      <p:pic>
        <p:nvPicPr>
          <p:cNvPr id="273" name="Google Shape;273;p31"/>
          <p:cNvPicPr preferRelativeResize="0"/>
          <p:nvPr/>
        </p:nvPicPr>
        <p:blipFill>
          <a:blip r:embed="rId4">
            <a:alphaModFix/>
          </a:blip>
          <a:stretch>
            <a:fillRect/>
          </a:stretch>
        </p:blipFill>
        <p:spPr>
          <a:xfrm>
            <a:off x="5427863" y="1914775"/>
            <a:ext cx="2903063" cy="2193425"/>
          </a:xfrm>
          <a:prstGeom prst="rect">
            <a:avLst/>
          </a:prstGeom>
          <a:noFill/>
          <a:ln>
            <a:noFill/>
          </a:ln>
        </p:spPr>
      </p:pic>
      <p:sp>
        <p:nvSpPr>
          <p:cNvPr id="274" name="Google Shape;274;p31"/>
          <p:cNvSpPr txBox="1">
            <a:spLocks noGrp="1"/>
          </p:cNvSpPr>
          <p:nvPr>
            <p:ph type="body" idx="1"/>
          </p:nvPr>
        </p:nvSpPr>
        <p:spPr>
          <a:xfrm>
            <a:off x="5367650" y="1212650"/>
            <a:ext cx="3429000" cy="76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Dense: Using all pixels</a:t>
            </a:r>
            <a:r>
              <a:rPr lang="en" baseline="30000"/>
              <a:t>[2]</a:t>
            </a:r>
            <a:endParaRPr baseline="30000"/>
          </a:p>
        </p:txBody>
      </p:sp>
      <p:sp>
        <p:nvSpPr>
          <p:cNvPr id="275" name="Google Shape;275;p31"/>
          <p:cNvSpPr txBox="1">
            <a:spLocks noGrp="1"/>
          </p:cNvSpPr>
          <p:nvPr>
            <p:ph type="body" idx="1"/>
          </p:nvPr>
        </p:nvSpPr>
        <p:spPr>
          <a:xfrm>
            <a:off x="236650" y="4606875"/>
            <a:ext cx="8293500" cy="34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333333"/>
                </a:solidFill>
                <a:highlight>
                  <a:srgbClr val="FFFFFF"/>
                </a:highlight>
              </a:rPr>
              <a:t>[1]G. Klein and D. Murray, "Parallel Tracking and Mapping for Small AR Workspaces," </a:t>
            </a:r>
            <a:r>
              <a:rPr lang="en" sz="600" i="1">
                <a:solidFill>
                  <a:srgbClr val="333333"/>
                </a:solidFill>
                <a:highlight>
                  <a:srgbClr val="FFFFFF"/>
                </a:highlight>
              </a:rPr>
              <a:t>2007 6th IEEE and ACM International Symposium on Mixed and Augmented Reality</a:t>
            </a:r>
            <a:r>
              <a:rPr lang="en" sz="600">
                <a:solidFill>
                  <a:srgbClr val="333333"/>
                </a:solidFill>
                <a:highlight>
                  <a:srgbClr val="FFFFFF"/>
                </a:highlight>
              </a:rPr>
              <a:t>, Nara, 2007, pp. 225-234.</a:t>
            </a:r>
            <a:endParaRPr sz="600">
              <a:solidFill>
                <a:srgbClr val="333333"/>
              </a:solidFill>
              <a:highlight>
                <a:srgbClr val="FFFFFF"/>
              </a:highlight>
            </a:endParaRPr>
          </a:p>
          <a:p>
            <a:pPr marL="0" lvl="0" indent="0" algn="l" rtl="0">
              <a:spcBef>
                <a:spcPts val="1600"/>
              </a:spcBef>
              <a:spcAft>
                <a:spcPts val="1600"/>
              </a:spcAft>
              <a:buNone/>
            </a:pPr>
            <a:r>
              <a:rPr lang="en" sz="600">
                <a:solidFill>
                  <a:srgbClr val="333333"/>
                </a:solidFill>
                <a:highlight>
                  <a:srgbClr val="FFFFFF"/>
                </a:highlight>
              </a:rPr>
              <a:t>[2] R. A. Newcombe, S. J. Lovegrove and A. J. Davison, "DTAM: Dense tracking and mapping in real-time," 2011 International Conference on Computer Vision, Barcelona, 2011, pp. 2320-2327.</a:t>
            </a:r>
            <a:endParaRPr sz="600">
              <a:solidFill>
                <a:srgbClr val="333333"/>
              </a:solidFill>
              <a:highlight>
                <a:srgbClr val="FFFFFF"/>
              </a:highlight>
            </a:endParaRPr>
          </a:p>
        </p:txBody>
      </p:sp>
      <p:sp>
        <p:nvSpPr>
          <p:cNvPr id="276" name="Google Shape;276;p31"/>
          <p:cNvSpPr txBox="1"/>
          <p:nvPr/>
        </p:nvSpPr>
        <p:spPr>
          <a:xfrm>
            <a:off x="1185300" y="4229888"/>
            <a:ext cx="1681800" cy="2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Fast</a:t>
            </a:r>
            <a:endParaRPr/>
          </a:p>
        </p:txBody>
      </p:sp>
      <p:sp>
        <p:nvSpPr>
          <p:cNvPr id="277" name="Google Shape;277;p31"/>
          <p:cNvSpPr txBox="1"/>
          <p:nvPr/>
        </p:nvSpPr>
        <p:spPr>
          <a:xfrm>
            <a:off x="6684250" y="4199850"/>
            <a:ext cx="1681800" cy="2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Slow</a:t>
            </a:r>
            <a:endParaRPr/>
          </a:p>
        </p:txBody>
      </p:sp>
      <p:sp>
        <p:nvSpPr>
          <p:cNvPr id="278" name="Google Shape;278;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Indirect vs Direct</a:t>
            </a:r>
            <a:endParaRPr/>
          </a:p>
          <a:p>
            <a:pPr marL="0" lvl="0" indent="0" algn="l" rtl="0">
              <a:spcBef>
                <a:spcPts val="0"/>
              </a:spcBef>
              <a:spcAft>
                <a:spcPts val="0"/>
              </a:spcAft>
              <a:buNone/>
            </a:pPr>
            <a:endParaRPr/>
          </a:p>
        </p:txBody>
      </p:sp>
      <p:sp>
        <p:nvSpPr>
          <p:cNvPr id="284" name="Google Shape;284;p32"/>
          <p:cNvSpPr txBox="1">
            <a:spLocks noGrp="1"/>
          </p:cNvSpPr>
          <p:nvPr>
            <p:ph type="body" idx="1"/>
          </p:nvPr>
        </p:nvSpPr>
        <p:spPr>
          <a:xfrm>
            <a:off x="5265500" y="976150"/>
            <a:ext cx="2810400" cy="11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Direct: Using photometric reprojection error to deduct epipolar geometry</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85" name="Google Shape;285;p32"/>
          <p:cNvPicPr preferRelativeResize="0"/>
          <p:nvPr/>
        </p:nvPicPr>
        <p:blipFill>
          <a:blip r:embed="rId3">
            <a:alphaModFix/>
          </a:blip>
          <a:stretch>
            <a:fillRect/>
          </a:stretch>
        </p:blipFill>
        <p:spPr>
          <a:xfrm>
            <a:off x="5334075" y="2004950"/>
            <a:ext cx="2673250" cy="2668625"/>
          </a:xfrm>
          <a:prstGeom prst="rect">
            <a:avLst/>
          </a:prstGeom>
          <a:noFill/>
          <a:ln>
            <a:noFill/>
          </a:ln>
        </p:spPr>
      </p:pic>
      <p:sp>
        <p:nvSpPr>
          <p:cNvPr id="286" name="Google Shape;286;p32"/>
          <p:cNvSpPr txBox="1"/>
          <p:nvPr/>
        </p:nvSpPr>
        <p:spPr>
          <a:xfrm>
            <a:off x="382975" y="976150"/>
            <a:ext cx="3000000" cy="127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800">
                <a:solidFill>
                  <a:schemeClr val="dk2"/>
                </a:solidFill>
              </a:rPr>
              <a:t>Indirect (Feature-Based): Extract features first, then solve epipolar geometry</a:t>
            </a:r>
            <a:endParaRPr/>
          </a:p>
        </p:txBody>
      </p:sp>
      <p:pic>
        <p:nvPicPr>
          <p:cNvPr id="287" name="Google Shape;287;p32"/>
          <p:cNvPicPr preferRelativeResize="0"/>
          <p:nvPr/>
        </p:nvPicPr>
        <p:blipFill>
          <a:blip r:embed="rId4">
            <a:alphaModFix/>
          </a:blip>
          <a:stretch>
            <a:fillRect/>
          </a:stretch>
        </p:blipFill>
        <p:spPr>
          <a:xfrm>
            <a:off x="382975" y="2004950"/>
            <a:ext cx="3863923" cy="2586051"/>
          </a:xfrm>
          <a:prstGeom prst="rect">
            <a:avLst/>
          </a:prstGeom>
          <a:noFill/>
          <a:ln>
            <a:noFill/>
          </a:ln>
        </p:spPr>
      </p:pic>
      <p:sp>
        <p:nvSpPr>
          <p:cNvPr id="288" name="Google Shape;288;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Recap: Typical Bad Features on Noisy Images</a:t>
            </a:r>
            <a:endParaRPr/>
          </a:p>
        </p:txBody>
      </p:sp>
      <p:sp>
        <p:nvSpPr>
          <p:cNvPr id="294" name="Google Shape;294;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Noise Induced</a:t>
            </a:r>
            <a:endParaRPr/>
          </a:p>
          <a:p>
            <a:pPr marL="457200" lvl="0" indent="-342900" algn="l" rtl="0">
              <a:spcBef>
                <a:spcPts val="0"/>
              </a:spcBef>
              <a:spcAft>
                <a:spcPts val="0"/>
              </a:spcAft>
              <a:buSzPts val="1800"/>
              <a:buAutoNum type="arabicPeriod"/>
            </a:pPr>
            <a:r>
              <a:rPr lang="en"/>
              <a:t>Exposure / Lights Induced</a:t>
            </a:r>
            <a:endParaRPr/>
          </a:p>
          <a:p>
            <a:pPr marL="457200" lvl="0" indent="-342900" algn="l" rtl="0">
              <a:spcBef>
                <a:spcPts val="0"/>
              </a:spcBef>
              <a:spcAft>
                <a:spcPts val="0"/>
              </a:spcAft>
              <a:buSzPts val="1800"/>
              <a:buAutoNum type="arabicPeriod"/>
            </a:pPr>
            <a:r>
              <a:rPr lang="en"/>
              <a:t>Aliasing Induced</a:t>
            </a:r>
            <a:endParaRPr/>
          </a:p>
        </p:txBody>
      </p:sp>
      <p:pic>
        <p:nvPicPr>
          <p:cNvPr id="295" name="Google Shape;295;p33"/>
          <p:cNvPicPr preferRelativeResize="0"/>
          <p:nvPr/>
        </p:nvPicPr>
        <p:blipFill rotWithShape="1">
          <a:blip r:embed="rId3">
            <a:alphaModFix/>
          </a:blip>
          <a:srcRect b="6959"/>
          <a:stretch/>
        </p:blipFill>
        <p:spPr>
          <a:xfrm>
            <a:off x="4629150" y="1551750"/>
            <a:ext cx="4203150" cy="2475475"/>
          </a:xfrm>
          <a:prstGeom prst="rect">
            <a:avLst/>
          </a:prstGeom>
          <a:noFill/>
          <a:ln>
            <a:noFill/>
          </a:ln>
        </p:spPr>
      </p:pic>
      <p:sp>
        <p:nvSpPr>
          <p:cNvPr id="296" name="Google Shape;296;p33"/>
          <p:cNvSpPr/>
          <p:nvPr/>
        </p:nvSpPr>
        <p:spPr>
          <a:xfrm>
            <a:off x="5973759" y="2430773"/>
            <a:ext cx="507300" cy="3309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3"/>
          <p:cNvSpPr/>
          <p:nvPr/>
        </p:nvSpPr>
        <p:spPr>
          <a:xfrm>
            <a:off x="6152046" y="2384740"/>
            <a:ext cx="507000" cy="42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0000"/>
                </a:solidFill>
              </a:rPr>
              <a:t>1</a:t>
            </a:r>
            <a:endParaRPr sz="1800">
              <a:solidFill>
                <a:srgbClr val="FF0000"/>
              </a:solidFill>
            </a:endParaRPr>
          </a:p>
        </p:txBody>
      </p:sp>
      <p:sp>
        <p:nvSpPr>
          <p:cNvPr id="298" name="Google Shape;298;p33"/>
          <p:cNvSpPr/>
          <p:nvPr/>
        </p:nvSpPr>
        <p:spPr>
          <a:xfrm>
            <a:off x="6957556" y="2763541"/>
            <a:ext cx="507300" cy="3309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3"/>
          <p:cNvSpPr/>
          <p:nvPr/>
        </p:nvSpPr>
        <p:spPr>
          <a:xfrm>
            <a:off x="7135843" y="2717509"/>
            <a:ext cx="507000" cy="42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0000"/>
                </a:solidFill>
              </a:rPr>
              <a:t>2</a:t>
            </a:r>
            <a:endParaRPr sz="1800">
              <a:solidFill>
                <a:srgbClr val="FF0000"/>
              </a:solidFill>
            </a:endParaRPr>
          </a:p>
        </p:txBody>
      </p:sp>
      <p:sp>
        <p:nvSpPr>
          <p:cNvPr id="300" name="Google Shape;300;p33"/>
          <p:cNvSpPr/>
          <p:nvPr/>
        </p:nvSpPr>
        <p:spPr>
          <a:xfrm>
            <a:off x="7886996" y="1966733"/>
            <a:ext cx="507300" cy="3309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8065284" y="1920701"/>
            <a:ext cx="507000" cy="42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0000"/>
                </a:solidFill>
              </a:rPr>
              <a:t>3</a:t>
            </a:r>
            <a:endParaRPr sz="1800">
              <a:solidFill>
                <a:srgbClr val="FF0000"/>
              </a:solidFill>
            </a:endParaRPr>
          </a:p>
        </p:txBody>
      </p:sp>
      <p:sp>
        <p:nvSpPr>
          <p:cNvPr id="302" name="Google Shape;302;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Feature-Based VO’s Challenges</a:t>
            </a:r>
            <a:endParaRPr baseline="30000"/>
          </a:p>
        </p:txBody>
      </p:sp>
      <p:pic>
        <p:nvPicPr>
          <p:cNvPr id="308" name="Google Shape;308;p34"/>
          <p:cNvPicPr preferRelativeResize="0"/>
          <p:nvPr/>
        </p:nvPicPr>
        <p:blipFill rotWithShape="1">
          <a:blip r:embed="rId3">
            <a:alphaModFix/>
          </a:blip>
          <a:srcRect/>
          <a:stretch/>
        </p:blipFill>
        <p:spPr>
          <a:xfrm>
            <a:off x="4513425" y="1812275"/>
            <a:ext cx="4203150" cy="2660575"/>
          </a:xfrm>
          <a:prstGeom prst="rect">
            <a:avLst/>
          </a:prstGeom>
          <a:noFill/>
          <a:ln>
            <a:noFill/>
          </a:ln>
        </p:spPr>
      </p:pic>
      <p:sp>
        <p:nvSpPr>
          <p:cNvPr id="309" name="Google Shape;309;p34"/>
          <p:cNvSpPr txBox="1">
            <a:spLocks noGrp="1"/>
          </p:cNvSpPr>
          <p:nvPr>
            <p:ph type="body" idx="1"/>
          </p:nvPr>
        </p:nvSpPr>
        <p:spPr>
          <a:xfrm>
            <a:off x="311700" y="1395150"/>
            <a:ext cx="4260300" cy="165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Failure Stories of Indirect Methods</a:t>
            </a:r>
            <a:endParaRPr/>
          </a:p>
          <a:p>
            <a:pPr marL="457200" lvl="0" indent="-342900" algn="l" rtl="0">
              <a:spcBef>
                <a:spcPts val="1600"/>
              </a:spcBef>
              <a:spcAft>
                <a:spcPts val="0"/>
              </a:spcAft>
              <a:buSzPts val="1800"/>
              <a:buAutoNum type="arabicPeriod"/>
            </a:pPr>
            <a:r>
              <a:rPr lang="en"/>
              <a:t>Vanilla KL-VO (SIFT)</a:t>
            </a:r>
            <a:endParaRPr/>
          </a:p>
          <a:p>
            <a:pPr marL="457200" lvl="0" indent="-342900" algn="l" rtl="0">
              <a:spcBef>
                <a:spcPts val="0"/>
              </a:spcBef>
              <a:spcAft>
                <a:spcPts val="0"/>
              </a:spcAft>
              <a:buSzPts val="1800"/>
              <a:buAutoNum type="arabicPeriod"/>
            </a:pPr>
            <a:r>
              <a:rPr lang="en"/>
              <a:t>SVO (FAST)</a:t>
            </a:r>
            <a:endParaRPr/>
          </a:p>
          <a:p>
            <a:pPr marL="457200" lvl="0" indent="-342900" algn="l" rtl="0">
              <a:spcBef>
                <a:spcPts val="0"/>
              </a:spcBef>
              <a:spcAft>
                <a:spcPts val="0"/>
              </a:spcAft>
              <a:buSzPts val="1800"/>
              <a:buAutoNum type="arabicPeriod"/>
            </a:pPr>
            <a:r>
              <a:rPr lang="en"/>
              <a:t>Orb-slam (ORB)</a:t>
            </a:r>
            <a:endParaRPr/>
          </a:p>
        </p:txBody>
      </p:sp>
      <p:sp>
        <p:nvSpPr>
          <p:cNvPr id="310" name="Google Shape;310;p34"/>
          <p:cNvSpPr txBox="1"/>
          <p:nvPr/>
        </p:nvSpPr>
        <p:spPr>
          <a:xfrm>
            <a:off x="239425" y="4829700"/>
            <a:ext cx="8520600" cy="3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t>S.Lucey,  “Direct Visual SLAM”,  url:</a:t>
            </a:r>
            <a:r>
              <a:rPr lang="en" sz="600" u="sng">
                <a:solidFill>
                  <a:schemeClr val="hlink"/>
                </a:solidFill>
                <a:hlinkClick r:id="rId4"/>
              </a:rPr>
              <a:t>http://16623.courses.cs.cmu.edu/slides/Lecture_19.pdf</a:t>
            </a:r>
            <a:endParaRPr sz="600"/>
          </a:p>
        </p:txBody>
      </p:sp>
      <p:sp>
        <p:nvSpPr>
          <p:cNvPr id="311" name="Google Shape;31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Real-life Problems and Motivations</a:t>
            </a:r>
            <a:endParaRPr/>
          </a:p>
        </p:txBody>
      </p:sp>
      <p:sp>
        <p:nvSpPr>
          <p:cNvPr id="71" name="Google Shape;71;p15"/>
          <p:cNvSpPr txBox="1">
            <a:spLocks noGrp="1"/>
          </p:cNvSpPr>
          <p:nvPr>
            <p:ph type="body" idx="1"/>
          </p:nvPr>
        </p:nvSpPr>
        <p:spPr>
          <a:xfrm>
            <a:off x="311700" y="1152475"/>
            <a:ext cx="8520600" cy="1946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The current blimp platform does not have a localization capability without opti-track system</a:t>
            </a:r>
            <a:endParaRPr/>
          </a:p>
          <a:p>
            <a:pPr marL="457200" lvl="0" indent="-342900" algn="l" rtl="0">
              <a:spcBef>
                <a:spcPts val="0"/>
              </a:spcBef>
              <a:spcAft>
                <a:spcPts val="0"/>
              </a:spcAft>
              <a:buSzPts val="1800"/>
              <a:buAutoNum type="arabicPeriod"/>
            </a:pPr>
            <a:r>
              <a:rPr lang="en"/>
              <a:t>The dynamics of the blimp platform is unique and ruled out easy vo implementation</a:t>
            </a:r>
            <a:endParaRPr/>
          </a:p>
          <a:p>
            <a:pPr marL="457200" lvl="0" indent="-342900" algn="l" rtl="0">
              <a:spcBef>
                <a:spcPts val="0"/>
              </a:spcBef>
              <a:spcAft>
                <a:spcPts val="0"/>
              </a:spcAft>
              <a:buSzPts val="1800"/>
              <a:buAutoNum type="arabicPeriod"/>
            </a:pPr>
            <a:r>
              <a:rPr lang="en"/>
              <a:t>Carrying capability of the blimp limits the camera that provides high quality images</a:t>
            </a:r>
            <a:endParaRPr/>
          </a:p>
          <a:p>
            <a:pPr marL="0" lvl="0" indent="0" algn="l" rtl="0">
              <a:spcBef>
                <a:spcPts val="1600"/>
              </a:spcBef>
              <a:spcAft>
                <a:spcPts val="1600"/>
              </a:spcAft>
              <a:buNone/>
            </a:pPr>
            <a:endParaRPr/>
          </a:p>
        </p:txBody>
      </p:sp>
      <p:sp>
        <p:nvSpPr>
          <p:cNvPr id="72" name="Google Shape;72;p15"/>
          <p:cNvSpPr txBox="1"/>
          <p:nvPr/>
        </p:nvSpPr>
        <p:spPr>
          <a:xfrm>
            <a:off x="333250" y="3325175"/>
            <a:ext cx="4238700" cy="15141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Char char="-"/>
            </a:pPr>
            <a:r>
              <a:rPr lang="en" sz="1800">
                <a:solidFill>
                  <a:schemeClr val="dk2"/>
                </a:solidFill>
              </a:rPr>
              <a:t>We would like to extend the blimp localization capability outside the lab given the blimp dynamics and hardware limitations</a:t>
            </a:r>
            <a:endParaRPr/>
          </a:p>
        </p:txBody>
      </p:sp>
      <p:grpSp>
        <p:nvGrpSpPr>
          <p:cNvPr id="73" name="Google Shape;73;p15"/>
          <p:cNvGrpSpPr/>
          <p:nvPr/>
        </p:nvGrpSpPr>
        <p:grpSpPr>
          <a:xfrm>
            <a:off x="5023775" y="3008375"/>
            <a:ext cx="3763675" cy="1946775"/>
            <a:chOff x="5023775" y="3008375"/>
            <a:chExt cx="3763675" cy="1946775"/>
          </a:xfrm>
        </p:grpSpPr>
        <p:pic>
          <p:nvPicPr>
            <p:cNvPr id="74" name="Google Shape;74;p15"/>
            <p:cNvPicPr preferRelativeResize="0"/>
            <p:nvPr/>
          </p:nvPicPr>
          <p:blipFill>
            <a:blip r:embed="rId3">
              <a:alphaModFix/>
            </a:blip>
            <a:stretch>
              <a:fillRect/>
            </a:stretch>
          </p:blipFill>
          <p:spPr>
            <a:xfrm>
              <a:off x="5023775" y="3008375"/>
              <a:ext cx="2898650" cy="1946775"/>
            </a:xfrm>
            <a:prstGeom prst="rect">
              <a:avLst/>
            </a:prstGeom>
            <a:noFill/>
            <a:ln>
              <a:noFill/>
            </a:ln>
          </p:spPr>
        </p:pic>
        <p:sp>
          <p:nvSpPr>
            <p:cNvPr id="75" name="Google Shape;75;p15"/>
            <p:cNvSpPr/>
            <p:nvPr/>
          </p:nvSpPr>
          <p:spPr>
            <a:xfrm>
              <a:off x="7418250" y="3008375"/>
              <a:ext cx="1369200" cy="507000"/>
            </a:xfrm>
            <a:prstGeom prst="wedgeRectCallout">
              <a:avLst>
                <a:gd name="adj1" fmla="val -38889"/>
                <a:gd name="adj2" fmla="val 8392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Where am I? </a:t>
              </a:r>
              <a:endParaRPr/>
            </a:p>
          </p:txBody>
        </p:sp>
      </p:grpSp>
      <p:sp>
        <p:nvSpPr>
          <p:cNvPr id="76" name="Google Shape;7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5"/>
          <p:cNvSpPr txBox="1">
            <a:spLocks noGrp="1"/>
          </p:cNvSpPr>
          <p:nvPr>
            <p:ph type="title"/>
          </p:nvPr>
        </p:nvSpPr>
        <p:spPr>
          <a:xfrm>
            <a:off x="311700" y="4225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DSO - Direct Sparse Odometry</a:t>
            </a:r>
            <a:r>
              <a:rPr lang="en" baseline="30000"/>
              <a:t>[1]</a:t>
            </a:r>
            <a:endParaRPr/>
          </a:p>
        </p:txBody>
      </p:sp>
      <p:sp>
        <p:nvSpPr>
          <p:cNvPr id="317" name="Google Shape;317;p35"/>
          <p:cNvSpPr txBox="1"/>
          <p:nvPr/>
        </p:nvSpPr>
        <p:spPr>
          <a:xfrm>
            <a:off x="412975" y="4835650"/>
            <a:ext cx="8259600" cy="25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t>[1] J. Engel, V. Koltun and D. Cremers, "Direct Sparse Odometry," in IEEE Transactions on Pattern Analysis and Machine Intelligence, vol. 40, no. 3, pp. 611-625, 1 March 2018.</a:t>
            </a:r>
            <a:endParaRPr sz="600"/>
          </a:p>
        </p:txBody>
      </p:sp>
      <p:pic>
        <p:nvPicPr>
          <p:cNvPr id="318" name="Google Shape;318;p35"/>
          <p:cNvPicPr preferRelativeResize="0"/>
          <p:nvPr/>
        </p:nvPicPr>
        <p:blipFill rotWithShape="1">
          <a:blip r:embed="rId3">
            <a:alphaModFix/>
          </a:blip>
          <a:srcRect l="9779" t="3567"/>
          <a:stretch/>
        </p:blipFill>
        <p:spPr>
          <a:xfrm>
            <a:off x="3157150" y="1272800"/>
            <a:ext cx="5675151" cy="2850601"/>
          </a:xfrm>
          <a:prstGeom prst="rect">
            <a:avLst/>
          </a:prstGeom>
          <a:noFill/>
          <a:ln>
            <a:noFill/>
          </a:ln>
        </p:spPr>
      </p:pic>
      <p:sp>
        <p:nvSpPr>
          <p:cNvPr id="319" name="Google Shape;319;p35"/>
          <p:cNvSpPr txBox="1"/>
          <p:nvPr/>
        </p:nvSpPr>
        <p:spPr>
          <a:xfrm>
            <a:off x="412975" y="1354525"/>
            <a:ext cx="2447700" cy="28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Direct: Minimizing photometric reprojection error</a:t>
            </a:r>
            <a:endParaRPr/>
          </a:p>
          <a:p>
            <a:pPr marL="0" lvl="0" indent="0" algn="l" rtl="0">
              <a:spcBef>
                <a:spcPts val="0"/>
              </a:spcBef>
              <a:spcAft>
                <a:spcPts val="0"/>
              </a:spcAft>
              <a:buNone/>
            </a:pPr>
            <a:endParaRPr/>
          </a:p>
          <a:p>
            <a:pPr marL="0" lvl="0" indent="0" algn="l" rtl="0">
              <a:spcBef>
                <a:spcPts val="0"/>
              </a:spcBef>
              <a:spcAft>
                <a:spcPts val="0"/>
              </a:spcAft>
              <a:buNone/>
            </a:pPr>
            <a:r>
              <a:rPr lang="en"/>
              <a:t>Sparse: Evenly sampling, selecting and using points with high image gradients</a:t>
            </a:r>
            <a:endParaRPr/>
          </a:p>
        </p:txBody>
      </p:sp>
      <p:sp>
        <p:nvSpPr>
          <p:cNvPr id="320" name="Google Shape;320;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DSO - Direct Sparse Odometry</a:t>
            </a:r>
            <a:endParaRPr/>
          </a:p>
        </p:txBody>
      </p:sp>
      <p:grpSp>
        <p:nvGrpSpPr>
          <p:cNvPr id="326" name="Google Shape;326;p36"/>
          <p:cNvGrpSpPr/>
          <p:nvPr/>
        </p:nvGrpSpPr>
        <p:grpSpPr>
          <a:xfrm>
            <a:off x="1554300" y="1112850"/>
            <a:ext cx="5856800" cy="3686050"/>
            <a:chOff x="397975" y="1126325"/>
            <a:chExt cx="5856800" cy="3686050"/>
          </a:xfrm>
        </p:grpSpPr>
        <p:sp>
          <p:nvSpPr>
            <p:cNvPr id="327" name="Google Shape;327;p36"/>
            <p:cNvSpPr/>
            <p:nvPr/>
          </p:nvSpPr>
          <p:spPr>
            <a:xfrm>
              <a:off x="397975" y="1126325"/>
              <a:ext cx="7209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Image</a:t>
              </a:r>
              <a:endParaRPr sz="1200"/>
            </a:p>
          </p:txBody>
        </p:sp>
        <p:sp>
          <p:nvSpPr>
            <p:cNvPr id="328" name="Google Shape;328;p36"/>
            <p:cNvSpPr/>
            <p:nvPr/>
          </p:nvSpPr>
          <p:spPr>
            <a:xfrm>
              <a:off x="1982300" y="1133825"/>
              <a:ext cx="15318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Frame Hessian</a:t>
              </a:r>
              <a:endParaRPr sz="1200"/>
            </a:p>
          </p:txBody>
        </p:sp>
        <p:sp>
          <p:nvSpPr>
            <p:cNvPr id="329" name="Google Shape;329;p36"/>
            <p:cNvSpPr/>
            <p:nvPr/>
          </p:nvSpPr>
          <p:spPr>
            <a:xfrm>
              <a:off x="1982300" y="1531875"/>
              <a:ext cx="1531800" cy="300300"/>
            </a:xfrm>
            <a:prstGeom prst="diamon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t>Initiated</a:t>
              </a:r>
              <a:endParaRPr sz="1200"/>
            </a:p>
          </p:txBody>
        </p:sp>
        <p:sp>
          <p:nvSpPr>
            <p:cNvPr id="330" name="Google Shape;330;p36"/>
            <p:cNvSpPr/>
            <p:nvPr/>
          </p:nvSpPr>
          <p:spPr>
            <a:xfrm>
              <a:off x="1982300" y="2094775"/>
              <a:ext cx="15318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Track</a:t>
              </a:r>
              <a:endParaRPr sz="1200"/>
            </a:p>
          </p:txBody>
        </p:sp>
        <p:sp>
          <p:nvSpPr>
            <p:cNvPr id="331" name="Google Shape;331;p36"/>
            <p:cNvSpPr/>
            <p:nvPr/>
          </p:nvSpPr>
          <p:spPr>
            <a:xfrm>
              <a:off x="1982300" y="2577038"/>
              <a:ext cx="1531800" cy="300300"/>
            </a:xfrm>
            <a:prstGeom prst="diamon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900">
                  <a:solidFill>
                    <a:schemeClr val="dk1"/>
                  </a:solidFill>
                </a:rPr>
                <a:t>KeyFrame</a:t>
              </a:r>
              <a:endParaRPr sz="1200"/>
            </a:p>
          </p:txBody>
        </p:sp>
        <p:sp>
          <p:nvSpPr>
            <p:cNvPr id="332" name="Google Shape;332;p36"/>
            <p:cNvSpPr/>
            <p:nvPr/>
          </p:nvSpPr>
          <p:spPr>
            <a:xfrm>
              <a:off x="4327275" y="2605125"/>
              <a:ext cx="15318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Trace Points</a:t>
              </a:r>
              <a:endParaRPr sz="1200"/>
            </a:p>
          </p:txBody>
        </p:sp>
        <p:sp>
          <p:nvSpPr>
            <p:cNvPr id="333" name="Google Shape;333;p36"/>
            <p:cNvSpPr/>
            <p:nvPr/>
          </p:nvSpPr>
          <p:spPr>
            <a:xfrm>
              <a:off x="1982300" y="3126800"/>
              <a:ext cx="15318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Trace Points</a:t>
              </a:r>
              <a:endParaRPr sz="1200"/>
            </a:p>
          </p:txBody>
        </p:sp>
        <p:sp>
          <p:nvSpPr>
            <p:cNvPr id="334" name="Google Shape;334;p36"/>
            <p:cNvSpPr/>
            <p:nvPr/>
          </p:nvSpPr>
          <p:spPr>
            <a:xfrm>
              <a:off x="1982300" y="3620413"/>
              <a:ext cx="15318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Photometric Error</a:t>
              </a:r>
              <a:endParaRPr sz="1200"/>
            </a:p>
          </p:txBody>
        </p:sp>
        <p:sp>
          <p:nvSpPr>
            <p:cNvPr id="335" name="Google Shape;335;p36"/>
            <p:cNvSpPr/>
            <p:nvPr/>
          </p:nvSpPr>
          <p:spPr>
            <a:xfrm>
              <a:off x="1982300" y="4100000"/>
              <a:ext cx="15318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BA</a:t>
              </a:r>
              <a:endParaRPr sz="1200"/>
            </a:p>
          </p:txBody>
        </p:sp>
        <p:sp>
          <p:nvSpPr>
            <p:cNvPr id="336" name="Google Shape;336;p36"/>
            <p:cNvSpPr/>
            <p:nvPr/>
          </p:nvSpPr>
          <p:spPr>
            <a:xfrm>
              <a:off x="1982300" y="4579575"/>
              <a:ext cx="15318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Points for Traces</a:t>
              </a:r>
              <a:endParaRPr sz="1200"/>
            </a:p>
          </p:txBody>
        </p:sp>
        <p:sp>
          <p:nvSpPr>
            <p:cNvPr id="337" name="Google Shape;337;p36"/>
            <p:cNvSpPr/>
            <p:nvPr/>
          </p:nvSpPr>
          <p:spPr>
            <a:xfrm>
              <a:off x="4327275" y="1565625"/>
              <a:ext cx="15318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Initialization</a:t>
              </a:r>
              <a:endParaRPr sz="1200"/>
            </a:p>
          </p:txBody>
        </p:sp>
        <p:cxnSp>
          <p:nvCxnSpPr>
            <p:cNvPr id="338" name="Google Shape;338;p36"/>
            <p:cNvCxnSpPr>
              <a:stCxn id="327" idx="3"/>
              <a:endCxn id="328" idx="1"/>
            </p:cNvCxnSpPr>
            <p:nvPr/>
          </p:nvCxnSpPr>
          <p:spPr>
            <a:xfrm>
              <a:off x="1118875" y="1242725"/>
              <a:ext cx="863400" cy="7500"/>
            </a:xfrm>
            <a:prstGeom prst="straightConnector1">
              <a:avLst/>
            </a:prstGeom>
            <a:noFill/>
            <a:ln w="9525" cap="flat" cmpd="sng">
              <a:solidFill>
                <a:schemeClr val="dk2"/>
              </a:solidFill>
              <a:prstDash val="solid"/>
              <a:round/>
              <a:headEnd type="none" w="med" len="med"/>
              <a:tailEnd type="triangle" w="med" len="med"/>
            </a:ln>
          </p:spPr>
        </p:cxnSp>
        <p:cxnSp>
          <p:nvCxnSpPr>
            <p:cNvPr id="339" name="Google Shape;339;p36"/>
            <p:cNvCxnSpPr>
              <a:stCxn id="328" idx="2"/>
              <a:endCxn id="329" idx="0"/>
            </p:cNvCxnSpPr>
            <p:nvPr/>
          </p:nvCxnSpPr>
          <p:spPr>
            <a:xfrm>
              <a:off x="2748200" y="1366625"/>
              <a:ext cx="0" cy="165300"/>
            </a:xfrm>
            <a:prstGeom prst="straightConnector1">
              <a:avLst/>
            </a:prstGeom>
            <a:noFill/>
            <a:ln w="9525" cap="flat" cmpd="sng">
              <a:solidFill>
                <a:schemeClr val="dk2"/>
              </a:solidFill>
              <a:prstDash val="solid"/>
              <a:round/>
              <a:headEnd type="none" w="med" len="med"/>
              <a:tailEnd type="triangle" w="med" len="med"/>
            </a:ln>
          </p:spPr>
        </p:cxnSp>
        <p:cxnSp>
          <p:nvCxnSpPr>
            <p:cNvPr id="340" name="Google Shape;340;p36"/>
            <p:cNvCxnSpPr>
              <a:stCxn id="329" idx="2"/>
              <a:endCxn id="330" idx="0"/>
            </p:cNvCxnSpPr>
            <p:nvPr/>
          </p:nvCxnSpPr>
          <p:spPr>
            <a:xfrm>
              <a:off x="2748200" y="1832175"/>
              <a:ext cx="0" cy="262500"/>
            </a:xfrm>
            <a:prstGeom prst="straightConnector1">
              <a:avLst/>
            </a:prstGeom>
            <a:noFill/>
            <a:ln w="9525" cap="flat" cmpd="sng">
              <a:solidFill>
                <a:schemeClr val="dk2"/>
              </a:solidFill>
              <a:prstDash val="solid"/>
              <a:round/>
              <a:headEnd type="none" w="med" len="med"/>
              <a:tailEnd type="triangle" w="med" len="med"/>
            </a:ln>
          </p:spPr>
        </p:cxnSp>
        <p:cxnSp>
          <p:nvCxnSpPr>
            <p:cNvPr id="341" name="Google Shape;341;p36"/>
            <p:cNvCxnSpPr>
              <a:stCxn id="330" idx="2"/>
              <a:endCxn id="331" idx="0"/>
            </p:cNvCxnSpPr>
            <p:nvPr/>
          </p:nvCxnSpPr>
          <p:spPr>
            <a:xfrm>
              <a:off x="2748200" y="2327575"/>
              <a:ext cx="0" cy="249600"/>
            </a:xfrm>
            <a:prstGeom prst="straightConnector1">
              <a:avLst/>
            </a:prstGeom>
            <a:noFill/>
            <a:ln w="9525" cap="flat" cmpd="sng">
              <a:solidFill>
                <a:schemeClr val="dk2"/>
              </a:solidFill>
              <a:prstDash val="solid"/>
              <a:round/>
              <a:headEnd type="none" w="med" len="med"/>
              <a:tailEnd type="triangle" w="med" len="med"/>
            </a:ln>
          </p:spPr>
        </p:cxnSp>
        <p:cxnSp>
          <p:nvCxnSpPr>
            <p:cNvPr id="342" name="Google Shape;342;p36"/>
            <p:cNvCxnSpPr>
              <a:stCxn id="331" idx="3"/>
              <a:endCxn id="332" idx="1"/>
            </p:cNvCxnSpPr>
            <p:nvPr/>
          </p:nvCxnSpPr>
          <p:spPr>
            <a:xfrm rot="10800000" flipH="1">
              <a:off x="3514100" y="2721488"/>
              <a:ext cx="813300" cy="5700"/>
            </a:xfrm>
            <a:prstGeom prst="straightConnector1">
              <a:avLst/>
            </a:prstGeom>
            <a:noFill/>
            <a:ln w="9525" cap="flat" cmpd="sng">
              <a:solidFill>
                <a:schemeClr val="dk2"/>
              </a:solidFill>
              <a:prstDash val="solid"/>
              <a:round/>
              <a:headEnd type="none" w="med" len="med"/>
              <a:tailEnd type="triangle" w="med" len="med"/>
            </a:ln>
          </p:spPr>
        </p:cxnSp>
        <p:cxnSp>
          <p:nvCxnSpPr>
            <p:cNvPr id="343" name="Google Shape;343;p36"/>
            <p:cNvCxnSpPr>
              <a:stCxn id="331" idx="2"/>
              <a:endCxn id="333" idx="0"/>
            </p:cNvCxnSpPr>
            <p:nvPr/>
          </p:nvCxnSpPr>
          <p:spPr>
            <a:xfrm>
              <a:off x="2748200" y="2877338"/>
              <a:ext cx="0" cy="249600"/>
            </a:xfrm>
            <a:prstGeom prst="straightConnector1">
              <a:avLst/>
            </a:prstGeom>
            <a:noFill/>
            <a:ln w="9525" cap="flat" cmpd="sng">
              <a:solidFill>
                <a:schemeClr val="dk2"/>
              </a:solidFill>
              <a:prstDash val="solid"/>
              <a:round/>
              <a:headEnd type="none" w="med" len="med"/>
              <a:tailEnd type="triangle" w="med" len="med"/>
            </a:ln>
          </p:spPr>
        </p:cxnSp>
        <p:cxnSp>
          <p:nvCxnSpPr>
            <p:cNvPr id="344" name="Google Shape;344;p36"/>
            <p:cNvCxnSpPr>
              <a:stCxn id="333" idx="2"/>
              <a:endCxn id="334" idx="0"/>
            </p:cNvCxnSpPr>
            <p:nvPr/>
          </p:nvCxnSpPr>
          <p:spPr>
            <a:xfrm>
              <a:off x="2748200" y="3359600"/>
              <a:ext cx="0" cy="260700"/>
            </a:xfrm>
            <a:prstGeom prst="straightConnector1">
              <a:avLst/>
            </a:prstGeom>
            <a:noFill/>
            <a:ln w="9525" cap="flat" cmpd="sng">
              <a:solidFill>
                <a:schemeClr val="dk2"/>
              </a:solidFill>
              <a:prstDash val="solid"/>
              <a:round/>
              <a:headEnd type="none" w="med" len="med"/>
              <a:tailEnd type="triangle" w="med" len="med"/>
            </a:ln>
          </p:spPr>
        </p:cxnSp>
        <p:cxnSp>
          <p:nvCxnSpPr>
            <p:cNvPr id="345" name="Google Shape;345;p36"/>
            <p:cNvCxnSpPr>
              <a:stCxn id="334" idx="2"/>
              <a:endCxn id="335" idx="0"/>
            </p:cNvCxnSpPr>
            <p:nvPr/>
          </p:nvCxnSpPr>
          <p:spPr>
            <a:xfrm>
              <a:off x="2748200" y="3853213"/>
              <a:ext cx="0" cy="246900"/>
            </a:xfrm>
            <a:prstGeom prst="straightConnector1">
              <a:avLst/>
            </a:prstGeom>
            <a:noFill/>
            <a:ln w="9525" cap="flat" cmpd="sng">
              <a:solidFill>
                <a:schemeClr val="dk2"/>
              </a:solidFill>
              <a:prstDash val="solid"/>
              <a:round/>
              <a:headEnd type="none" w="med" len="med"/>
              <a:tailEnd type="triangle" w="med" len="med"/>
            </a:ln>
          </p:spPr>
        </p:cxnSp>
        <p:cxnSp>
          <p:nvCxnSpPr>
            <p:cNvPr id="346" name="Google Shape;346;p36"/>
            <p:cNvCxnSpPr>
              <a:stCxn id="335" idx="2"/>
              <a:endCxn id="336" idx="0"/>
            </p:cNvCxnSpPr>
            <p:nvPr/>
          </p:nvCxnSpPr>
          <p:spPr>
            <a:xfrm>
              <a:off x="2748200" y="4332800"/>
              <a:ext cx="0" cy="246900"/>
            </a:xfrm>
            <a:prstGeom prst="straightConnector1">
              <a:avLst/>
            </a:prstGeom>
            <a:noFill/>
            <a:ln w="9525" cap="flat" cmpd="sng">
              <a:solidFill>
                <a:schemeClr val="dk2"/>
              </a:solidFill>
              <a:prstDash val="solid"/>
              <a:round/>
              <a:headEnd type="none" w="med" len="med"/>
              <a:tailEnd type="triangle" w="med" len="med"/>
            </a:ln>
          </p:spPr>
        </p:cxnSp>
        <p:cxnSp>
          <p:nvCxnSpPr>
            <p:cNvPr id="347" name="Google Shape;347;p36"/>
            <p:cNvCxnSpPr>
              <a:stCxn id="329" idx="3"/>
              <a:endCxn id="337" idx="1"/>
            </p:cNvCxnSpPr>
            <p:nvPr/>
          </p:nvCxnSpPr>
          <p:spPr>
            <a:xfrm>
              <a:off x="3514100" y="1682025"/>
              <a:ext cx="813300" cy="0"/>
            </a:xfrm>
            <a:prstGeom prst="straightConnector1">
              <a:avLst/>
            </a:prstGeom>
            <a:noFill/>
            <a:ln w="9525" cap="flat" cmpd="sng">
              <a:solidFill>
                <a:schemeClr val="dk2"/>
              </a:solidFill>
              <a:prstDash val="solid"/>
              <a:round/>
              <a:headEnd type="none" w="med" len="med"/>
              <a:tailEnd type="triangle" w="med" len="med"/>
            </a:ln>
          </p:spPr>
        </p:cxnSp>
        <p:cxnSp>
          <p:nvCxnSpPr>
            <p:cNvPr id="348" name="Google Shape;348;p36"/>
            <p:cNvCxnSpPr>
              <a:stCxn id="336" idx="2"/>
              <a:endCxn id="328" idx="3"/>
            </p:cNvCxnSpPr>
            <p:nvPr/>
          </p:nvCxnSpPr>
          <p:spPr>
            <a:xfrm rot="-5400000">
              <a:off x="1350050" y="2648325"/>
              <a:ext cx="3562200" cy="765900"/>
            </a:xfrm>
            <a:prstGeom prst="bentConnector4">
              <a:avLst>
                <a:gd name="adj1" fmla="val -6685"/>
                <a:gd name="adj2" fmla="val 455879"/>
              </a:avLst>
            </a:prstGeom>
            <a:noFill/>
            <a:ln w="9525" cap="flat" cmpd="sng">
              <a:solidFill>
                <a:schemeClr val="dk2"/>
              </a:solidFill>
              <a:prstDash val="solid"/>
              <a:round/>
              <a:headEnd type="none" w="med" len="med"/>
              <a:tailEnd type="triangle" w="med" len="med"/>
            </a:ln>
          </p:spPr>
        </p:cxnSp>
        <p:cxnSp>
          <p:nvCxnSpPr>
            <p:cNvPr id="349" name="Google Shape;349;p36"/>
            <p:cNvCxnSpPr>
              <a:stCxn id="337" idx="3"/>
            </p:cNvCxnSpPr>
            <p:nvPr/>
          </p:nvCxnSpPr>
          <p:spPr>
            <a:xfrm>
              <a:off x="5859075" y="1682025"/>
              <a:ext cx="388200" cy="0"/>
            </a:xfrm>
            <a:prstGeom prst="straightConnector1">
              <a:avLst/>
            </a:prstGeom>
            <a:noFill/>
            <a:ln w="9525" cap="flat" cmpd="sng">
              <a:solidFill>
                <a:schemeClr val="dk2"/>
              </a:solidFill>
              <a:prstDash val="solid"/>
              <a:round/>
              <a:headEnd type="none" w="med" len="med"/>
              <a:tailEnd type="triangle" w="med" len="med"/>
            </a:ln>
          </p:spPr>
        </p:cxnSp>
        <p:cxnSp>
          <p:nvCxnSpPr>
            <p:cNvPr id="350" name="Google Shape;350;p36"/>
            <p:cNvCxnSpPr>
              <a:stCxn id="332" idx="3"/>
            </p:cNvCxnSpPr>
            <p:nvPr/>
          </p:nvCxnSpPr>
          <p:spPr>
            <a:xfrm>
              <a:off x="5859075" y="2721525"/>
              <a:ext cx="395700" cy="0"/>
            </a:xfrm>
            <a:prstGeom prst="straightConnector1">
              <a:avLst/>
            </a:prstGeom>
            <a:noFill/>
            <a:ln w="9525" cap="flat" cmpd="sng">
              <a:solidFill>
                <a:schemeClr val="dk2"/>
              </a:solidFill>
              <a:prstDash val="solid"/>
              <a:round/>
              <a:headEnd type="none" w="med" len="med"/>
              <a:tailEnd type="triangle" w="med" len="med"/>
            </a:ln>
          </p:spPr>
        </p:cxnSp>
        <p:sp>
          <p:nvSpPr>
            <p:cNvPr id="351" name="Google Shape;351;p36"/>
            <p:cNvSpPr txBox="1"/>
            <p:nvPr/>
          </p:nvSpPr>
          <p:spPr>
            <a:xfrm>
              <a:off x="3680388" y="2502450"/>
              <a:ext cx="480600" cy="1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No</a:t>
              </a:r>
              <a:endParaRPr sz="900"/>
            </a:p>
          </p:txBody>
        </p:sp>
        <p:sp>
          <p:nvSpPr>
            <p:cNvPr id="352" name="Google Shape;352;p36"/>
            <p:cNvSpPr txBox="1"/>
            <p:nvPr/>
          </p:nvSpPr>
          <p:spPr>
            <a:xfrm>
              <a:off x="3680375" y="1460950"/>
              <a:ext cx="480600" cy="1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No</a:t>
              </a:r>
              <a:endParaRPr sz="900"/>
            </a:p>
          </p:txBody>
        </p:sp>
        <p:sp>
          <p:nvSpPr>
            <p:cNvPr id="353" name="Google Shape;353;p36"/>
            <p:cNvSpPr txBox="1"/>
            <p:nvPr/>
          </p:nvSpPr>
          <p:spPr>
            <a:xfrm>
              <a:off x="2791313" y="2837925"/>
              <a:ext cx="480600" cy="1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Yes</a:t>
              </a:r>
              <a:endParaRPr sz="900"/>
            </a:p>
          </p:txBody>
        </p:sp>
        <p:sp>
          <p:nvSpPr>
            <p:cNvPr id="354" name="Google Shape;354;p36"/>
            <p:cNvSpPr txBox="1"/>
            <p:nvPr/>
          </p:nvSpPr>
          <p:spPr>
            <a:xfrm>
              <a:off x="2823563" y="1798425"/>
              <a:ext cx="480600" cy="1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Yes</a:t>
              </a:r>
              <a:endParaRPr sz="900"/>
            </a:p>
          </p:txBody>
        </p:sp>
      </p:grpSp>
      <p:sp>
        <p:nvSpPr>
          <p:cNvPr id="355" name="Google Shape;35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Huge Rotation - Huge Problem</a:t>
            </a:r>
            <a:endParaRPr/>
          </a:p>
        </p:txBody>
      </p:sp>
      <p:sp>
        <p:nvSpPr>
          <p:cNvPr id="361" name="Google Shape;361;p37"/>
          <p:cNvSpPr txBox="1">
            <a:spLocks noGrp="1"/>
          </p:cNvSpPr>
          <p:nvPr>
            <p:ph type="body" idx="1"/>
          </p:nvPr>
        </p:nvSpPr>
        <p:spPr>
          <a:xfrm>
            <a:off x="311700" y="3514100"/>
            <a:ext cx="3915600" cy="1054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Triangulation Fails Tracking</a:t>
            </a:r>
            <a:endParaRPr/>
          </a:p>
        </p:txBody>
      </p:sp>
      <p:pic>
        <p:nvPicPr>
          <p:cNvPr id="362" name="Google Shape;362;p37"/>
          <p:cNvPicPr preferRelativeResize="0"/>
          <p:nvPr/>
        </p:nvPicPr>
        <p:blipFill>
          <a:blip r:embed="rId3">
            <a:alphaModFix/>
          </a:blip>
          <a:stretch>
            <a:fillRect/>
          </a:stretch>
        </p:blipFill>
        <p:spPr>
          <a:xfrm>
            <a:off x="311700" y="1146163"/>
            <a:ext cx="3619500" cy="2581275"/>
          </a:xfrm>
          <a:prstGeom prst="rect">
            <a:avLst/>
          </a:prstGeom>
          <a:noFill/>
          <a:ln>
            <a:noFill/>
          </a:ln>
        </p:spPr>
      </p:pic>
      <p:pic>
        <p:nvPicPr>
          <p:cNvPr id="363" name="Google Shape;363;p37"/>
          <p:cNvPicPr preferRelativeResize="0"/>
          <p:nvPr/>
        </p:nvPicPr>
        <p:blipFill>
          <a:blip r:embed="rId4">
            <a:alphaModFix/>
          </a:blip>
          <a:stretch>
            <a:fillRect/>
          </a:stretch>
        </p:blipFill>
        <p:spPr>
          <a:xfrm>
            <a:off x="5072875" y="1203500"/>
            <a:ext cx="3071851" cy="3031100"/>
          </a:xfrm>
          <a:prstGeom prst="rect">
            <a:avLst/>
          </a:prstGeom>
          <a:noFill/>
          <a:ln>
            <a:noFill/>
          </a:ln>
        </p:spPr>
      </p:pic>
      <p:sp>
        <p:nvSpPr>
          <p:cNvPr id="364" name="Google Shape;364;p37"/>
          <p:cNvSpPr/>
          <p:nvPr/>
        </p:nvSpPr>
        <p:spPr>
          <a:xfrm>
            <a:off x="5778400" y="2583075"/>
            <a:ext cx="535200" cy="516000"/>
          </a:xfrm>
          <a:prstGeom prst="ellipse">
            <a:avLst/>
          </a:prstGeom>
          <a:no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p:nvPr/>
        </p:nvSpPr>
        <p:spPr>
          <a:xfrm>
            <a:off x="5878275" y="3457775"/>
            <a:ext cx="578700" cy="572700"/>
          </a:xfrm>
          <a:prstGeom prst="ellipse">
            <a:avLst/>
          </a:prstGeom>
          <a:no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Original Method</a:t>
            </a:r>
            <a:endParaRPr/>
          </a:p>
        </p:txBody>
      </p:sp>
      <p:sp>
        <p:nvSpPr>
          <p:cNvPr id="372" name="Google Shape;372;p38"/>
          <p:cNvSpPr txBox="1">
            <a:spLocks noGrp="1"/>
          </p:cNvSpPr>
          <p:nvPr>
            <p:ph type="body" idx="1"/>
          </p:nvPr>
        </p:nvSpPr>
        <p:spPr>
          <a:xfrm>
            <a:off x="311700" y="1152475"/>
            <a:ext cx="5731500" cy="37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Sample angular displacement according to previous transformation</a:t>
            </a:r>
            <a:endParaRPr/>
          </a:p>
          <a:p>
            <a:pPr marL="0" lvl="0" indent="0" algn="l" rtl="0">
              <a:spcBef>
                <a:spcPts val="1600"/>
              </a:spcBef>
              <a:spcAft>
                <a:spcPts val="0"/>
              </a:spcAft>
              <a:buNone/>
            </a:pPr>
            <a:r>
              <a:rPr lang="en"/>
              <a:t>Problems:</a:t>
            </a:r>
            <a:endParaRPr/>
          </a:p>
          <a:p>
            <a:pPr marL="457200" lvl="0" indent="-342900" algn="l" rtl="0">
              <a:spcBef>
                <a:spcPts val="1600"/>
              </a:spcBef>
              <a:spcAft>
                <a:spcPts val="0"/>
              </a:spcAft>
              <a:buSzPts val="1800"/>
              <a:buAutoNum type="arabicPeriod"/>
            </a:pPr>
            <a:r>
              <a:rPr lang="en"/>
              <a:t>Low efficiency</a:t>
            </a:r>
            <a:endParaRPr/>
          </a:p>
          <a:p>
            <a:pPr marL="457200" lvl="0" indent="-342900" algn="l" rtl="0">
              <a:spcBef>
                <a:spcPts val="0"/>
              </a:spcBef>
              <a:spcAft>
                <a:spcPts val="0"/>
              </a:spcAft>
              <a:buSzPts val="1800"/>
              <a:buAutoNum type="arabicPeriod"/>
            </a:pPr>
            <a:r>
              <a:rPr lang="en"/>
              <a:t>Non-Linearity comes from rotations, failing tracking</a:t>
            </a:r>
            <a:endParaRPr/>
          </a:p>
          <a:p>
            <a:pPr marL="457200" lvl="0" indent="-342900" algn="l" rtl="0">
              <a:spcBef>
                <a:spcPts val="0"/>
              </a:spcBef>
              <a:spcAft>
                <a:spcPts val="0"/>
              </a:spcAft>
              <a:buSzPts val="1800"/>
              <a:buAutoNum type="arabicPeriod"/>
            </a:pPr>
            <a:r>
              <a:rPr lang="en"/>
              <a:t>Bad Tracking -&gt; Bad Triangulations -&gt; Failing Pipeline</a:t>
            </a:r>
            <a:endParaRPr/>
          </a:p>
          <a:p>
            <a:pPr marL="457200" lvl="0" indent="-342900" algn="l" rtl="0">
              <a:spcBef>
                <a:spcPts val="0"/>
              </a:spcBef>
              <a:spcAft>
                <a:spcPts val="0"/>
              </a:spcAft>
              <a:buSzPts val="1800"/>
              <a:buAutoNum type="arabicPeriod"/>
            </a:pPr>
            <a:r>
              <a:rPr lang="en"/>
              <a:t>Cluttered feature points with similar colors might yield small photometric error in the first place.</a:t>
            </a:r>
            <a:endParaRPr/>
          </a:p>
          <a:p>
            <a:pPr marL="0" lvl="0" indent="0" algn="l" rtl="0">
              <a:spcBef>
                <a:spcPts val="1600"/>
              </a:spcBef>
              <a:spcAft>
                <a:spcPts val="1600"/>
              </a:spcAft>
              <a:buNone/>
            </a:pPr>
            <a:endParaRPr/>
          </a:p>
        </p:txBody>
      </p:sp>
      <p:sp>
        <p:nvSpPr>
          <p:cNvPr id="373" name="Google Shape;37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374" name="Google Shape;374;p38"/>
          <p:cNvPicPr preferRelativeResize="0"/>
          <p:nvPr/>
        </p:nvPicPr>
        <p:blipFill rotWithShape="1">
          <a:blip r:embed="rId3">
            <a:alphaModFix/>
          </a:blip>
          <a:srcRect l="12763" t="72422" r="72996" b="13185"/>
          <a:stretch/>
        </p:blipFill>
        <p:spPr>
          <a:xfrm>
            <a:off x="6043125" y="2192437"/>
            <a:ext cx="1932902" cy="1098850"/>
          </a:xfrm>
          <a:prstGeom prst="rect">
            <a:avLst/>
          </a:prstGeom>
          <a:noFill/>
          <a:ln>
            <a:noFill/>
          </a:ln>
        </p:spPr>
      </p:pic>
      <p:pic>
        <p:nvPicPr>
          <p:cNvPr id="375" name="Google Shape;375;p38"/>
          <p:cNvPicPr preferRelativeResize="0"/>
          <p:nvPr/>
        </p:nvPicPr>
        <p:blipFill rotWithShape="1">
          <a:blip r:embed="rId4">
            <a:alphaModFix/>
          </a:blip>
          <a:srcRect l="12603" t="72098" r="73027" b="13231"/>
          <a:stretch/>
        </p:blipFill>
        <p:spPr>
          <a:xfrm>
            <a:off x="6043125" y="1082362"/>
            <a:ext cx="1932902" cy="1110078"/>
          </a:xfrm>
          <a:prstGeom prst="rect">
            <a:avLst/>
          </a:prstGeom>
          <a:noFill/>
          <a:ln>
            <a:noFill/>
          </a:ln>
        </p:spPr>
      </p:pic>
      <p:pic>
        <p:nvPicPr>
          <p:cNvPr id="376" name="Google Shape;376;p38"/>
          <p:cNvPicPr preferRelativeResize="0"/>
          <p:nvPr/>
        </p:nvPicPr>
        <p:blipFill rotWithShape="1">
          <a:blip r:embed="rId5">
            <a:alphaModFix/>
          </a:blip>
          <a:srcRect l="12655" t="72279" r="72772" b="13329"/>
          <a:stretch/>
        </p:blipFill>
        <p:spPr>
          <a:xfrm>
            <a:off x="6043125" y="3291288"/>
            <a:ext cx="1932902" cy="107380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9"/>
          <p:cNvSpPr txBox="1">
            <a:spLocks noGrp="1"/>
          </p:cNvSpPr>
          <p:nvPr>
            <p:ph type="title"/>
          </p:nvPr>
        </p:nvSpPr>
        <p:spPr>
          <a:xfrm>
            <a:off x="271650" y="1295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Solution</a:t>
            </a:r>
            <a:endParaRPr/>
          </a:p>
        </p:txBody>
      </p:sp>
      <p:sp>
        <p:nvSpPr>
          <p:cNvPr id="382" name="Google Shape;382;p39"/>
          <p:cNvSpPr/>
          <p:nvPr/>
        </p:nvSpPr>
        <p:spPr>
          <a:xfrm>
            <a:off x="1554300" y="1096325"/>
            <a:ext cx="7209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Image</a:t>
            </a:r>
            <a:endParaRPr sz="1200"/>
          </a:p>
        </p:txBody>
      </p:sp>
      <p:sp>
        <p:nvSpPr>
          <p:cNvPr id="383" name="Google Shape;383;p39"/>
          <p:cNvSpPr/>
          <p:nvPr/>
        </p:nvSpPr>
        <p:spPr>
          <a:xfrm>
            <a:off x="3138625" y="1103825"/>
            <a:ext cx="15318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Frame Hessian</a:t>
            </a:r>
            <a:endParaRPr sz="1200"/>
          </a:p>
        </p:txBody>
      </p:sp>
      <p:sp>
        <p:nvSpPr>
          <p:cNvPr id="384" name="Google Shape;384;p39"/>
          <p:cNvSpPr/>
          <p:nvPr/>
        </p:nvSpPr>
        <p:spPr>
          <a:xfrm>
            <a:off x="3138625" y="1501875"/>
            <a:ext cx="1531800" cy="300300"/>
          </a:xfrm>
          <a:prstGeom prst="diamon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t>Initiated</a:t>
            </a:r>
            <a:endParaRPr sz="1200"/>
          </a:p>
        </p:txBody>
      </p:sp>
      <p:sp>
        <p:nvSpPr>
          <p:cNvPr id="385" name="Google Shape;385;p39"/>
          <p:cNvSpPr/>
          <p:nvPr/>
        </p:nvSpPr>
        <p:spPr>
          <a:xfrm>
            <a:off x="3138625" y="2064775"/>
            <a:ext cx="15318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Track</a:t>
            </a:r>
            <a:endParaRPr sz="1200"/>
          </a:p>
        </p:txBody>
      </p:sp>
      <p:sp>
        <p:nvSpPr>
          <p:cNvPr id="386" name="Google Shape;386;p39"/>
          <p:cNvSpPr/>
          <p:nvPr/>
        </p:nvSpPr>
        <p:spPr>
          <a:xfrm>
            <a:off x="3138625" y="2547038"/>
            <a:ext cx="1531800" cy="300300"/>
          </a:xfrm>
          <a:prstGeom prst="diamon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KeyFrame</a:t>
            </a:r>
            <a:endParaRPr sz="900"/>
          </a:p>
        </p:txBody>
      </p:sp>
      <p:sp>
        <p:nvSpPr>
          <p:cNvPr id="387" name="Google Shape;387;p39"/>
          <p:cNvSpPr/>
          <p:nvPr/>
        </p:nvSpPr>
        <p:spPr>
          <a:xfrm>
            <a:off x="5483600" y="2575125"/>
            <a:ext cx="15318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Trace Points</a:t>
            </a:r>
            <a:endParaRPr sz="1200"/>
          </a:p>
        </p:txBody>
      </p:sp>
      <p:sp>
        <p:nvSpPr>
          <p:cNvPr id="388" name="Google Shape;388;p39"/>
          <p:cNvSpPr/>
          <p:nvPr/>
        </p:nvSpPr>
        <p:spPr>
          <a:xfrm>
            <a:off x="3138625" y="3096800"/>
            <a:ext cx="15318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Trace Points</a:t>
            </a:r>
            <a:endParaRPr sz="1200"/>
          </a:p>
        </p:txBody>
      </p:sp>
      <p:sp>
        <p:nvSpPr>
          <p:cNvPr id="389" name="Google Shape;389;p39"/>
          <p:cNvSpPr/>
          <p:nvPr/>
        </p:nvSpPr>
        <p:spPr>
          <a:xfrm>
            <a:off x="3138625" y="3590413"/>
            <a:ext cx="15318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Photometric Error</a:t>
            </a:r>
            <a:endParaRPr sz="1200"/>
          </a:p>
        </p:txBody>
      </p:sp>
      <p:sp>
        <p:nvSpPr>
          <p:cNvPr id="390" name="Google Shape;390;p39"/>
          <p:cNvSpPr/>
          <p:nvPr/>
        </p:nvSpPr>
        <p:spPr>
          <a:xfrm>
            <a:off x="3138625" y="4070000"/>
            <a:ext cx="15318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BA</a:t>
            </a:r>
            <a:endParaRPr sz="1200"/>
          </a:p>
        </p:txBody>
      </p:sp>
      <p:sp>
        <p:nvSpPr>
          <p:cNvPr id="391" name="Google Shape;391;p39"/>
          <p:cNvSpPr/>
          <p:nvPr/>
        </p:nvSpPr>
        <p:spPr>
          <a:xfrm>
            <a:off x="3138625" y="4549575"/>
            <a:ext cx="15318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Points for Traces</a:t>
            </a:r>
            <a:endParaRPr sz="1200"/>
          </a:p>
        </p:txBody>
      </p:sp>
      <p:sp>
        <p:nvSpPr>
          <p:cNvPr id="392" name="Google Shape;392;p39"/>
          <p:cNvSpPr/>
          <p:nvPr/>
        </p:nvSpPr>
        <p:spPr>
          <a:xfrm>
            <a:off x="5483600" y="1535625"/>
            <a:ext cx="1531800" cy="23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Initialization</a:t>
            </a:r>
            <a:endParaRPr sz="1200"/>
          </a:p>
        </p:txBody>
      </p:sp>
      <p:cxnSp>
        <p:nvCxnSpPr>
          <p:cNvPr id="393" name="Google Shape;393;p39"/>
          <p:cNvCxnSpPr>
            <a:stCxn id="382" idx="3"/>
            <a:endCxn id="383" idx="1"/>
          </p:cNvCxnSpPr>
          <p:nvPr/>
        </p:nvCxnSpPr>
        <p:spPr>
          <a:xfrm>
            <a:off x="2275200" y="1212725"/>
            <a:ext cx="863400" cy="7500"/>
          </a:xfrm>
          <a:prstGeom prst="straightConnector1">
            <a:avLst/>
          </a:prstGeom>
          <a:noFill/>
          <a:ln w="9525" cap="flat" cmpd="sng">
            <a:solidFill>
              <a:schemeClr val="dk2"/>
            </a:solidFill>
            <a:prstDash val="solid"/>
            <a:round/>
            <a:headEnd type="none" w="med" len="med"/>
            <a:tailEnd type="triangle" w="med" len="med"/>
          </a:ln>
        </p:spPr>
      </p:cxnSp>
      <p:cxnSp>
        <p:nvCxnSpPr>
          <p:cNvPr id="394" name="Google Shape;394;p39"/>
          <p:cNvCxnSpPr>
            <a:stCxn id="383" idx="2"/>
            <a:endCxn id="384" idx="0"/>
          </p:cNvCxnSpPr>
          <p:nvPr/>
        </p:nvCxnSpPr>
        <p:spPr>
          <a:xfrm>
            <a:off x="3904525" y="1336625"/>
            <a:ext cx="0" cy="165300"/>
          </a:xfrm>
          <a:prstGeom prst="straightConnector1">
            <a:avLst/>
          </a:prstGeom>
          <a:noFill/>
          <a:ln w="9525" cap="flat" cmpd="sng">
            <a:solidFill>
              <a:schemeClr val="dk2"/>
            </a:solidFill>
            <a:prstDash val="solid"/>
            <a:round/>
            <a:headEnd type="none" w="med" len="med"/>
            <a:tailEnd type="triangle" w="med" len="med"/>
          </a:ln>
        </p:spPr>
      </p:cxnSp>
      <p:cxnSp>
        <p:nvCxnSpPr>
          <p:cNvPr id="395" name="Google Shape;395;p39"/>
          <p:cNvCxnSpPr>
            <a:stCxn id="384" idx="2"/>
            <a:endCxn id="385" idx="0"/>
          </p:cNvCxnSpPr>
          <p:nvPr/>
        </p:nvCxnSpPr>
        <p:spPr>
          <a:xfrm>
            <a:off x="3904525" y="1802175"/>
            <a:ext cx="0" cy="262500"/>
          </a:xfrm>
          <a:prstGeom prst="straightConnector1">
            <a:avLst/>
          </a:prstGeom>
          <a:noFill/>
          <a:ln w="9525" cap="flat" cmpd="sng">
            <a:solidFill>
              <a:schemeClr val="dk2"/>
            </a:solidFill>
            <a:prstDash val="solid"/>
            <a:round/>
            <a:headEnd type="none" w="med" len="med"/>
            <a:tailEnd type="triangle" w="med" len="med"/>
          </a:ln>
        </p:spPr>
      </p:cxnSp>
      <p:cxnSp>
        <p:nvCxnSpPr>
          <p:cNvPr id="396" name="Google Shape;396;p39"/>
          <p:cNvCxnSpPr>
            <a:stCxn id="385" idx="2"/>
            <a:endCxn id="386" idx="0"/>
          </p:cNvCxnSpPr>
          <p:nvPr/>
        </p:nvCxnSpPr>
        <p:spPr>
          <a:xfrm>
            <a:off x="3904525" y="2297575"/>
            <a:ext cx="0" cy="249600"/>
          </a:xfrm>
          <a:prstGeom prst="straightConnector1">
            <a:avLst/>
          </a:prstGeom>
          <a:noFill/>
          <a:ln w="9525" cap="flat" cmpd="sng">
            <a:solidFill>
              <a:schemeClr val="dk2"/>
            </a:solidFill>
            <a:prstDash val="solid"/>
            <a:round/>
            <a:headEnd type="none" w="med" len="med"/>
            <a:tailEnd type="triangle" w="med" len="med"/>
          </a:ln>
        </p:spPr>
      </p:cxnSp>
      <p:cxnSp>
        <p:nvCxnSpPr>
          <p:cNvPr id="397" name="Google Shape;397;p39"/>
          <p:cNvCxnSpPr>
            <a:stCxn id="386" idx="3"/>
            <a:endCxn id="387" idx="1"/>
          </p:cNvCxnSpPr>
          <p:nvPr/>
        </p:nvCxnSpPr>
        <p:spPr>
          <a:xfrm rot="10800000" flipH="1">
            <a:off x="4670425" y="2691488"/>
            <a:ext cx="813300" cy="5700"/>
          </a:xfrm>
          <a:prstGeom prst="straightConnector1">
            <a:avLst/>
          </a:prstGeom>
          <a:noFill/>
          <a:ln w="9525" cap="flat" cmpd="sng">
            <a:solidFill>
              <a:schemeClr val="dk2"/>
            </a:solidFill>
            <a:prstDash val="solid"/>
            <a:round/>
            <a:headEnd type="none" w="med" len="med"/>
            <a:tailEnd type="triangle" w="med" len="med"/>
          </a:ln>
        </p:spPr>
      </p:cxnSp>
      <p:cxnSp>
        <p:nvCxnSpPr>
          <p:cNvPr id="398" name="Google Shape;398;p39"/>
          <p:cNvCxnSpPr>
            <a:stCxn id="386" idx="2"/>
            <a:endCxn id="388" idx="0"/>
          </p:cNvCxnSpPr>
          <p:nvPr/>
        </p:nvCxnSpPr>
        <p:spPr>
          <a:xfrm>
            <a:off x="3904525" y="2847338"/>
            <a:ext cx="0" cy="249600"/>
          </a:xfrm>
          <a:prstGeom prst="straightConnector1">
            <a:avLst/>
          </a:prstGeom>
          <a:noFill/>
          <a:ln w="9525" cap="flat" cmpd="sng">
            <a:solidFill>
              <a:schemeClr val="dk2"/>
            </a:solidFill>
            <a:prstDash val="solid"/>
            <a:round/>
            <a:headEnd type="none" w="med" len="med"/>
            <a:tailEnd type="triangle" w="med" len="med"/>
          </a:ln>
        </p:spPr>
      </p:cxnSp>
      <p:cxnSp>
        <p:nvCxnSpPr>
          <p:cNvPr id="399" name="Google Shape;399;p39"/>
          <p:cNvCxnSpPr>
            <a:stCxn id="388" idx="2"/>
            <a:endCxn id="389" idx="0"/>
          </p:cNvCxnSpPr>
          <p:nvPr/>
        </p:nvCxnSpPr>
        <p:spPr>
          <a:xfrm>
            <a:off x="3904525" y="3329600"/>
            <a:ext cx="0" cy="260700"/>
          </a:xfrm>
          <a:prstGeom prst="straightConnector1">
            <a:avLst/>
          </a:prstGeom>
          <a:noFill/>
          <a:ln w="9525" cap="flat" cmpd="sng">
            <a:solidFill>
              <a:schemeClr val="dk2"/>
            </a:solidFill>
            <a:prstDash val="solid"/>
            <a:round/>
            <a:headEnd type="none" w="med" len="med"/>
            <a:tailEnd type="triangle" w="med" len="med"/>
          </a:ln>
        </p:spPr>
      </p:cxnSp>
      <p:cxnSp>
        <p:nvCxnSpPr>
          <p:cNvPr id="400" name="Google Shape;400;p39"/>
          <p:cNvCxnSpPr>
            <a:stCxn id="389" idx="2"/>
            <a:endCxn id="390" idx="0"/>
          </p:cNvCxnSpPr>
          <p:nvPr/>
        </p:nvCxnSpPr>
        <p:spPr>
          <a:xfrm>
            <a:off x="3904525" y="3823213"/>
            <a:ext cx="0" cy="246900"/>
          </a:xfrm>
          <a:prstGeom prst="straightConnector1">
            <a:avLst/>
          </a:prstGeom>
          <a:noFill/>
          <a:ln w="9525" cap="flat" cmpd="sng">
            <a:solidFill>
              <a:schemeClr val="dk2"/>
            </a:solidFill>
            <a:prstDash val="solid"/>
            <a:round/>
            <a:headEnd type="none" w="med" len="med"/>
            <a:tailEnd type="triangle" w="med" len="med"/>
          </a:ln>
        </p:spPr>
      </p:cxnSp>
      <p:cxnSp>
        <p:nvCxnSpPr>
          <p:cNvPr id="401" name="Google Shape;401;p39"/>
          <p:cNvCxnSpPr>
            <a:stCxn id="390" idx="2"/>
            <a:endCxn id="391" idx="0"/>
          </p:cNvCxnSpPr>
          <p:nvPr/>
        </p:nvCxnSpPr>
        <p:spPr>
          <a:xfrm>
            <a:off x="3904525" y="4302800"/>
            <a:ext cx="0" cy="246900"/>
          </a:xfrm>
          <a:prstGeom prst="straightConnector1">
            <a:avLst/>
          </a:prstGeom>
          <a:noFill/>
          <a:ln w="9525" cap="flat" cmpd="sng">
            <a:solidFill>
              <a:schemeClr val="dk2"/>
            </a:solidFill>
            <a:prstDash val="solid"/>
            <a:round/>
            <a:headEnd type="none" w="med" len="med"/>
            <a:tailEnd type="triangle" w="med" len="med"/>
          </a:ln>
        </p:spPr>
      </p:cxnSp>
      <p:cxnSp>
        <p:nvCxnSpPr>
          <p:cNvPr id="402" name="Google Shape;402;p39"/>
          <p:cNvCxnSpPr>
            <a:stCxn id="384" idx="3"/>
            <a:endCxn id="392" idx="1"/>
          </p:cNvCxnSpPr>
          <p:nvPr/>
        </p:nvCxnSpPr>
        <p:spPr>
          <a:xfrm>
            <a:off x="4670425" y="1652025"/>
            <a:ext cx="813300" cy="0"/>
          </a:xfrm>
          <a:prstGeom prst="straightConnector1">
            <a:avLst/>
          </a:prstGeom>
          <a:noFill/>
          <a:ln w="9525" cap="flat" cmpd="sng">
            <a:solidFill>
              <a:schemeClr val="dk2"/>
            </a:solidFill>
            <a:prstDash val="solid"/>
            <a:round/>
            <a:headEnd type="none" w="med" len="med"/>
            <a:tailEnd type="triangle" w="med" len="med"/>
          </a:ln>
        </p:spPr>
      </p:cxnSp>
      <p:cxnSp>
        <p:nvCxnSpPr>
          <p:cNvPr id="403" name="Google Shape;403;p39"/>
          <p:cNvCxnSpPr>
            <a:stCxn id="391" idx="2"/>
            <a:endCxn id="383" idx="3"/>
          </p:cNvCxnSpPr>
          <p:nvPr/>
        </p:nvCxnSpPr>
        <p:spPr>
          <a:xfrm rot="-5400000">
            <a:off x="2506375" y="2618325"/>
            <a:ext cx="3562200" cy="765900"/>
          </a:xfrm>
          <a:prstGeom prst="bentConnector4">
            <a:avLst>
              <a:gd name="adj1" fmla="val -6685"/>
              <a:gd name="adj2" fmla="val 455879"/>
            </a:avLst>
          </a:prstGeom>
          <a:noFill/>
          <a:ln w="9525" cap="flat" cmpd="sng">
            <a:solidFill>
              <a:schemeClr val="dk2"/>
            </a:solidFill>
            <a:prstDash val="solid"/>
            <a:round/>
            <a:headEnd type="none" w="med" len="med"/>
            <a:tailEnd type="triangle" w="med" len="med"/>
          </a:ln>
        </p:spPr>
      </p:cxnSp>
      <p:cxnSp>
        <p:nvCxnSpPr>
          <p:cNvPr id="404" name="Google Shape;404;p39"/>
          <p:cNvCxnSpPr>
            <a:stCxn id="392" idx="3"/>
          </p:cNvCxnSpPr>
          <p:nvPr/>
        </p:nvCxnSpPr>
        <p:spPr>
          <a:xfrm>
            <a:off x="7015400" y="1652025"/>
            <a:ext cx="388200" cy="0"/>
          </a:xfrm>
          <a:prstGeom prst="straightConnector1">
            <a:avLst/>
          </a:prstGeom>
          <a:noFill/>
          <a:ln w="9525" cap="flat" cmpd="sng">
            <a:solidFill>
              <a:schemeClr val="dk2"/>
            </a:solidFill>
            <a:prstDash val="solid"/>
            <a:round/>
            <a:headEnd type="none" w="med" len="med"/>
            <a:tailEnd type="triangle" w="med" len="med"/>
          </a:ln>
        </p:spPr>
      </p:cxnSp>
      <p:cxnSp>
        <p:nvCxnSpPr>
          <p:cNvPr id="405" name="Google Shape;405;p39"/>
          <p:cNvCxnSpPr>
            <a:stCxn id="387" idx="3"/>
          </p:cNvCxnSpPr>
          <p:nvPr/>
        </p:nvCxnSpPr>
        <p:spPr>
          <a:xfrm>
            <a:off x="7015400" y="2691525"/>
            <a:ext cx="395700" cy="0"/>
          </a:xfrm>
          <a:prstGeom prst="straightConnector1">
            <a:avLst/>
          </a:prstGeom>
          <a:noFill/>
          <a:ln w="9525" cap="flat" cmpd="sng">
            <a:solidFill>
              <a:schemeClr val="dk2"/>
            </a:solidFill>
            <a:prstDash val="solid"/>
            <a:round/>
            <a:headEnd type="none" w="med" len="med"/>
            <a:tailEnd type="triangle" w="med" len="med"/>
          </a:ln>
        </p:spPr>
      </p:cxnSp>
      <p:sp>
        <p:nvSpPr>
          <p:cNvPr id="406" name="Google Shape;406;p39"/>
          <p:cNvSpPr txBox="1"/>
          <p:nvPr/>
        </p:nvSpPr>
        <p:spPr>
          <a:xfrm>
            <a:off x="4836713" y="2472450"/>
            <a:ext cx="480600" cy="1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No</a:t>
            </a:r>
            <a:endParaRPr sz="900"/>
          </a:p>
        </p:txBody>
      </p:sp>
      <p:sp>
        <p:nvSpPr>
          <p:cNvPr id="407" name="Google Shape;407;p39"/>
          <p:cNvSpPr txBox="1"/>
          <p:nvPr/>
        </p:nvSpPr>
        <p:spPr>
          <a:xfrm>
            <a:off x="4836700" y="1430950"/>
            <a:ext cx="480600" cy="1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No</a:t>
            </a:r>
            <a:endParaRPr sz="900"/>
          </a:p>
        </p:txBody>
      </p:sp>
      <p:sp>
        <p:nvSpPr>
          <p:cNvPr id="408" name="Google Shape;408;p39"/>
          <p:cNvSpPr txBox="1"/>
          <p:nvPr/>
        </p:nvSpPr>
        <p:spPr>
          <a:xfrm>
            <a:off x="3947638" y="2807925"/>
            <a:ext cx="480600" cy="1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Yes</a:t>
            </a:r>
            <a:endParaRPr sz="900"/>
          </a:p>
        </p:txBody>
      </p:sp>
      <p:sp>
        <p:nvSpPr>
          <p:cNvPr id="409" name="Google Shape;409;p39"/>
          <p:cNvSpPr txBox="1"/>
          <p:nvPr/>
        </p:nvSpPr>
        <p:spPr>
          <a:xfrm>
            <a:off x="3979888" y="1768425"/>
            <a:ext cx="480600" cy="1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Yes</a:t>
            </a:r>
            <a:endParaRPr sz="900"/>
          </a:p>
        </p:txBody>
      </p:sp>
      <p:sp>
        <p:nvSpPr>
          <p:cNvPr id="410" name="Google Shape;410;p39"/>
          <p:cNvSpPr/>
          <p:nvPr/>
        </p:nvSpPr>
        <p:spPr>
          <a:xfrm>
            <a:off x="638250" y="1998775"/>
            <a:ext cx="1814100" cy="364800"/>
          </a:xfrm>
          <a:prstGeom prst="rect">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 Gyro / </a:t>
            </a:r>
            <a:endParaRPr sz="1200"/>
          </a:p>
          <a:p>
            <a:pPr marL="0" lvl="0" indent="0" algn="ctr" rtl="0">
              <a:spcBef>
                <a:spcPts val="0"/>
              </a:spcBef>
              <a:spcAft>
                <a:spcPts val="0"/>
              </a:spcAft>
              <a:buNone/>
            </a:pPr>
            <a:r>
              <a:rPr lang="en" sz="1200"/>
              <a:t>Ground Truth Rotation</a:t>
            </a:r>
            <a:endParaRPr sz="1200"/>
          </a:p>
        </p:txBody>
      </p:sp>
      <p:cxnSp>
        <p:nvCxnSpPr>
          <p:cNvPr id="411" name="Google Shape;411;p39"/>
          <p:cNvCxnSpPr>
            <a:stCxn id="410" idx="3"/>
            <a:endCxn id="385" idx="1"/>
          </p:cNvCxnSpPr>
          <p:nvPr/>
        </p:nvCxnSpPr>
        <p:spPr>
          <a:xfrm>
            <a:off x="2452350" y="2181175"/>
            <a:ext cx="686400" cy="0"/>
          </a:xfrm>
          <a:prstGeom prst="straightConnector1">
            <a:avLst/>
          </a:prstGeom>
          <a:noFill/>
          <a:ln w="9525" cap="flat" cmpd="sng">
            <a:solidFill>
              <a:srgbClr val="FF0000"/>
            </a:solidFill>
            <a:prstDash val="dash"/>
            <a:round/>
            <a:headEnd type="none" w="med" len="med"/>
            <a:tailEnd type="triangle" w="med" len="med"/>
          </a:ln>
        </p:spPr>
      </p:cxnSp>
      <p:sp>
        <p:nvSpPr>
          <p:cNvPr id="412" name="Google Shape;412;p39"/>
          <p:cNvSpPr txBox="1"/>
          <p:nvPr/>
        </p:nvSpPr>
        <p:spPr>
          <a:xfrm>
            <a:off x="2503738" y="1907025"/>
            <a:ext cx="583500" cy="2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Inform</a:t>
            </a:r>
            <a:endParaRPr sz="900"/>
          </a:p>
        </p:txBody>
      </p:sp>
      <p:sp>
        <p:nvSpPr>
          <p:cNvPr id="413" name="Google Shape;41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Rotation Informed Tracking</a:t>
            </a:r>
            <a:endParaRPr/>
          </a:p>
        </p:txBody>
      </p:sp>
      <p:sp>
        <p:nvSpPr>
          <p:cNvPr id="419" name="Google Shape;419;p40"/>
          <p:cNvSpPr txBox="1">
            <a:spLocks noGrp="1"/>
          </p:cNvSpPr>
          <p:nvPr>
            <p:ph type="body" idx="1"/>
          </p:nvPr>
        </p:nvSpPr>
        <p:spPr>
          <a:xfrm>
            <a:off x="311700" y="1152475"/>
            <a:ext cx="39702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Idea:</a:t>
            </a:r>
            <a:endParaRPr/>
          </a:p>
          <a:p>
            <a:pPr marL="914400" lvl="1" indent="-317500" algn="l" rtl="0">
              <a:spcBef>
                <a:spcPts val="0"/>
              </a:spcBef>
              <a:spcAft>
                <a:spcPts val="0"/>
              </a:spcAft>
              <a:buSzPts val="1400"/>
              <a:buChar char="○"/>
            </a:pPr>
            <a:r>
              <a:rPr lang="en"/>
              <a:t>Use onboard gyroscope as a source of accurate rotation.</a:t>
            </a:r>
            <a:endParaRPr/>
          </a:p>
          <a:p>
            <a:pPr marL="914400" lvl="1" indent="-317500" algn="l" rtl="0">
              <a:spcBef>
                <a:spcPts val="0"/>
              </a:spcBef>
              <a:spcAft>
                <a:spcPts val="0"/>
              </a:spcAft>
              <a:buSzPts val="1400"/>
              <a:buChar char="○"/>
            </a:pPr>
            <a:r>
              <a:rPr lang="en"/>
              <a:t>Use this value as the initialization point for the optimization problem in VO.</a:t>
            </a:r>
            <a:endParaRPr/>
          </a:p>
          <a:p>
            <a:pPr marL="457200" lvl="0" indent="-342900" algn="l" rtl="0">
              <a:spcBef>
                <a:spcPts val="0"/>
              </a:spcBef>
              <a:spcAft>
                <a:spcPts val="0"/>
              </a:spcAft>
              <a:buSzPts val="1800"/>
              <a:buChar char="●"/>
            </a:pPr>
            <a:r>
              <a:rPr lang="en"/>
              <a:t>Video Notation</a:t>
            </a:r>
            <a:endParaRPr/>
          </a:p>
          <a:p>
            <a:pPr marL="914400" lvl="1" indent="-317500" algn="l" rtl="0">
              <a:spcBef>
                <a:spcPts val="0"/>
              </a:spcBef>
              <a:spcAft>
                <a:spcPts val="0"/>
              </a:spcAft>
              <a:buSzPts val="1400"/>
              <a:buChar char="○"/>
            </a:pPr>
            <a:r>
              <a:rPr lang="en"/>
              <a:t>Green as Optitrack Groundtruth</a:t>
            </a:r>
            <a:endParaRPr/>
          </a:p>
          <a:p>
            <a:pPr marL="914400" lvl="1" indent="-317500" algn="l" rtl="0">
              <a:spcBef>
                <a:spcPts val="0"/>
              </a:spcBef>
              <a:spcAft>
                <a:spcPts val="0"/>
              </a:spcAft>
              <a:buSzPts val="1400"/>
              <a:buChar char="○"/>
            </a:pPr>
            <a:r>
              <a:rPr lang="en"/>
              <a:t>Blue as VO estimated odometry.</a:t>
            </a:r>
            <a:endParaRPr/>
          </a:p>
        </p:txBody>
      </p:sp>
      <p:pic>
        <p:nvPicPr>
          <p:cNvPr id="420" name="Google Shape;420;p40" title="DSO Result Format #2">
            <a:hlinkClick r:id="rId3"/>
          </p:cNvPr>
          <p:cNvPicPr preferRelativeResize="0"/>
          <p:nvPr/>
        </p:nvPicPr>
        <p:blipFill>
          <a:blip r:embed="rId4">
            <a:alphaModFix/>
          </a:blip>
          <a:stretch>
            <a:fillRect/>
          </a:stretch>
        </p:blipFill>
        <p:spPr>
          <a:xfrm>
            <a:off x="4527050" y="1152463"/>
            <a:ext cx="4406700" cy="3305025"/>
          </a:xfrm>
          <a:prstGeom prst="rect">
            <a:avLst/>
          </a:prstGeom>
          <a:noFill/>
          <a:ln>
            <a:noFill/>
          </a:ln>
        </p:spPr>
      </p:pic>
      <p:sp>
        <p:nvSpPr>
          <p:cNvPr id="421" name="Google Shape;421;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Visualization</a:t>
            </a:r>
            <a:endParaRPr/>
          </a:p>
        </p:txBody>
      </p:sp>
      <p:sp>
        <p:nvSpPr>
          <p:cNvPr id="440" name="Google Shape;440;p42"/>
          <p:cNvSpPr txBox="1">
            <a:spLocks noGrp="1"/>
          </p:cNvSpPr>
          <p:nvPr>
            <p:ph type="body" idx="1"/>
          </p:nvPr>
        </p:nvSpPr>
        <p:spPr>
          <a:xfrm>
            <a:off x="311700" y="1137450"/>
            <a:ext cx="4110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To record, and compare the trajectory we estimated against the ground truth provided by the optitrack</a:t>
            </a:r>
            <a:endParaRPr/>
          </a:p>
        </p:txBody>
      </p:sp>
      <p:pic>
        <p:nvPicPr>
          <p:cNvPr id="441" name="Google Shape;441;p42"/>
          <p:cNvPicPr preferRelativeResize="0"/>
          <p:nvPr/>
        </p:nvPicPr>
        <p:blipFill rotWithShape="1">
          <a:blip r:embed="rId3">
            <a:alphaModFix/>
          </a:blip>
          <a:srcRect l="64606" t="39322" r="13335" b="26508"/>
          <a:stretch/>
        </p:blipFill>
        <p:spPr>
          <a:xfrm>
            <a:off x="4738000" y="1158800"/>
            <a:ext cx="3920870" cy="3416400"/>
          </a:xfrm>
          <a:prstGeom prst="rect">
            <a:avLst/>
          </a:prstGeom>
          <a:noFill/>
          <a:ln>
            <a:noFill/>
          </a:ln>
        </p:spPr>
      </p:pic>
      <p:sp>
        <p:nvSpPr>
          <p:cNvPr id="442" name="Google Shape;442;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Trajectory Alignment</a:t>
            </a:r>
            <a:endParaRPr/>
          </a:p>
          <a:p>
            <a:pPr marL="0" lvl="0" indent="0" algn="l" rtl="0">
              <a:spcBef>
                <a:spcPts val="0"/>
              </a:spcBef>
              <a:spcAft>
                <a:spcPts val="0"/>
              </a:spcAft>
              <a:buNone/>
            </a:pPr>
            <a:endParaRPr/>
          </a:p>
        </p:txBody>
      </p:sp>
      <p:sp>
        <p:nvSpPr>
          <p:cNvPr id="448" name="Google Shape;448;p43"/>
          <p:cNvSpPr txBox="1">
            <a:spLocks noGrp="1"/>
          </p:cNvSpPr>
          <p:nvPr>
            <p:ph type="body" idx="1"/>
          </p:nvPr>
        </p:nvSpPr>
        <p:spPr>
          <a:xfrm>
            <a:off x="311700" y="1152475"/>
            <a:ext cx="43575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Why:</a:t>
            </a:r>
            <a:endParaRPr/>
          </a:p>
          <a:p>
            <a:pPr marL="914400" lvl="1" indent="-317500" algn="l" rtl="0">
              <a:spcBef>
                <a:spcPts val="0"/>
              </a:spcBef>
              <a:spcAft>
                <a:spcPts val="0"/>
              </a:spcAft>
              <a:buSzPts val="1400"/>
              <a:buChar char="○"/>
            </a:pPr>
            <a:r>
              <a:rPr lang="en"/>
              <a:t>Absolute Ground Truth vs Relative VO</a:t>
            </a:r>
            <a:endParaRPr/>
          </a:p>
          <a:p>
            <a:pPr marL="914400" lvl="1" indent="-317500" algn="l" rtl="0">
              <a:spcBef>
                <a:spcPts val="0"/>
              </a:spcBef>
              <a:spcAft>
                <a:spcPts val="0"/>
              </a:spcAft>
              <a:buSzPts val="1400"/>
              <a:buChar char="○"/>
            </a:pPr>
            <a:r>
              <a:rPr lang="en"/>
              <a:t>Optitrack orientation dependent on the pose of the reflective ball (may not be the direction that the blimp is facing)</a:t>
            </a:r>
            <a:endParaRPr/>
          </a:p>
          <a:p>
            <a:pPr marL="914400" lvl="1" indent="-317500" algn="l" rtl="0">
              <a:spcBef>
                <a:spcPts val="0"/>
              </a:spcBef>
              <a:spcAft>
                <a:spcPts val="0"/>
              </a:spcAft>
              <a:buSzPts val="1400"/>
              <a:buChar char="○"/>
            </a:pPr>
            <a:r>
              <a:rPr lang="en"/>
              <a:t>VO initial direction might be arbitrary</a:t>
            </a:r>
            <a:endParaRPr/>
          </a:p>
          <a:p>
            <a:pPr marL="914400" lvl="1" indent="-317500" algn="l" rtl="0">
              <a:spcBef>
                <a:spcPts val="0"/>
              </a:spcBef>
              <a:spcAft>
                <a:spcPts val="0"/>
              </a:spcAft>
              <a:buSzPts val="1400"/>
              <a:buChar char="○"/>
            </a:pPr>
            <a:r>
              <a:rPr lang="en"/>
              <a:t>Monocular VO run with an arbitrary scale</a:t>
            </a:r>
            <a:endParaRPr/>
          </a:p>
          <a:p>
            <a:pPr marL="457200" lvl="0" indent="-342900" algn="l" rtl="0">
              <a:spcBef>
                <a:spcPts val="0"/>
              </a:spcBef>
              <a:spcAft>
                <a:spcPts val="0"/>
              </a:spcAft>
              <a:buSzPts val="1800"/>
              <a:buChar char="●"/>
            </a:pPr>
            <a:r>
              <a:rPr lang="en"/>
              <a:t>Therefore we need to:</a:t>
            </a:r>
            <a:endParaRPr/>
          </a:p>
          <a:p>
            <a:pPr marL="914400" lvl="1" indent="-317500" algn="l" rtl="0">
              <a:spcBef>
                <a:spcPts val="0"/>
              </a:spcBef>
              <a:spcAft>
                <a:spcPts val="0"/>
              </a:spcAft>
              <a:buSzPts val="1400"/>
              <a:buChar char="○"/>
            </a:pPr>
            <a:r>
              <a:rPr lang="en"/>
              <a:t>To align VO estimation with Ground truth Optitrack</a:t>
            </a:r>
            <a:endParaRPr/>
          </a:p>
          <a:p>
            <a:pPr marL="457200" lvl="0" indent="-342900" algn="l" rtl="0">
              <a:spcBef>
                <a:spcPts val="0"/>
              </a:spcBef>
              <a:spcAft>
                <a:spcPts val="0"/>
              </a:spcAft>
              <a:buSzPts val="1800"/>
              <a:buChar char="●"/>
            </a:pPr>
            <a:r>
              <a:rPr lang="en"/>
              <a:t>In real time operation</a:t>
            </a:r>
            <a:endParaRPr/>
          </a:p>
          <a:p>
            <a:pPr marL="914400" lvl="1" indent="-317500" algn="l" rtl="0">
              <a:spcBef>
                <a:spcPts val="0"/>
              </a:spcBef>
              <a:spcAft>
                <a:spcPts val="0"/>
              </a:spcAft>
              <a:buSzPts val="1400"/>
              <a:buChar char="○"/>
            </a:pPr>
            <a:r>
              <a:rPr lang="en"/>
              <a:t>Use IMU to compensate for this difference</a:t>
            </a:r>
            <a:endParaRPr/>
          </a:p>
        </p:txBody>
      </p:sp>
      <p:pic>
        <p:nvPicPr>
          <p:cNvPr id="449" name="Google Shape;449;p43"/>
          <p:cNvPicPr preferRelativeResize="0"/>
          <p:nvPr/>
        </p:nvPicPr>
        <p:blipFill>
          <a:blip r:embed="rId3">
            <a:alphaModFix/>
          </a:blip>
          <a:stretch>
            <a:fillRect/>
          </a:stretch>
        </p:blipFill>
        <p:spPr>
          <a:xfrm>
            <a:off x="4738725" y="802400"/>
            <a:ext cx="4267200" cy="3234374"/>
          </a:xfrm>
          <a:prstGeom prst="rect">
            <a:avLst/>
          </a:prstGeom>
          <a:noFill/>
          <a:ln>
            <a:noFill/>
          </a:ln>
        </p:spPr>
      </p:pic>
      <p:sp>
        <p:nvSpPr>
          <p:cNvPr id="450" name="Google Shape;450;p43"/>
          <p:cNvSpPr txBox="1"/>
          <p:nvPr/>
        </p:nvSpPr>
        <p:spPr>
          <a:xfrm>
            <a:off x="5621025" y="4083275"/>
            <a:ext cx="2502600" cy="3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Purple: Optitrack Raw Pose; Blue: DSO Estimated</a:t>
            </a:r>
            <a:endParaRPr sz="800"/>
          </a:p>
        </p:txBody>
      </p:sp>
      <p:sp>
        <p:nvSpPr>
          <p:cNvPr id="451" name="Google Shape;451;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Trajectory Alignment</a:t>
            </a:r>
            <a:endParaRPr/>
          </a:p>
        </p:txBody>
      </p:sp>
      <p:sp>
        <p:nvSpPr>
          <p:cNvPr id="457" name="Google Shape;457;p44"/>
          <p:cNvSpPr txBox="1">
            <a:spLocks noGrp="1"/>
          </p:cNvSpPr>
          <p:nvPr>
            <p:ph type="body" idx="1"/>
          </p:nvPr>
        </p:nvSpPr>
        <p:spPr>
          <a:xfrm>
            <a:off x="311700" y="1152475"/>
            <a:ext cx="363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95959"/>
                </a:solidFill>
              </a:rPr>
              <a:t>We know:</a:t>
            </a:r>
            <a:endParaRPr>
              <a:solidFill>
                <a:srgbClr val="595959"/>
              </a:solidFill>
            </a:endParaRPr>
          </a:p>
          <a:p>
            <a:pPr marL="457200" lvl="0" indent="-342900" algn="l" rtl="0">
              <a:spcBef>
                <a:spcPts val="1600"/>
              </a:spcBef>
              <a:spcAft>
                <a:spcPts val="0"/>
              </a:spcAft>
              <a:buClr>
                <a:srgbClr val="595959"/>
              </a:buClr>
              <a:buSzPts val="1800"/>
              <a:buAutoNum type="arabicPeriod"/>
            </a:pPr>
            <a:r>
              <a:rPr lang="en">
                <a:solidFill>
                  <a:srgbClr val="595959"/>
                </a:solidFill>
              </a:rPr>
              <a:t>It is a SIM(3) transformation</a:t>
            </a:r>
            <a:endParaRPr>
              <a:solidFill>
                <a:srgbClr val="595959"/>
              </a:solidFill>
            </a:endParaRPr>
          </a:p>
          <a:p>
            <a:pPr marL="457200" lvl="0" indent="-342900" algn="l" rtl="0">
              <a:spcBef>
                <a:spcPts val="0"/>
              </a:spcBef>
              <a:spcAft>
                <a:spcPts val="0"/>
              </a:spcAft>
              <a:buClr>
                <a:srgbClr val="595959"/>
              </a:buClr>
              <a:buSzPts val="1800"/>
              <a:buAutoNum type="arabicPeriod"/>
            </a:pPr>
            <a:r>
              <a:rPr lang="en">
                <a:solidFill>
                  <a:srgbClr val="595959"/>
                </a:solidFill>
              </a:rPr>
              <a:t>It is doing great on straight lines (approximately first 100-200 points)</a:t>
            </a:r>
            <a:endParaRPr>
              <a:solidFill>
                <a:srgbClr val="595959"/>
              </a:solidFill>
            </a:endParaRPr>
          </a:p>
          <a:p>
            <a:pPr marL="0" lvl="0" indent="0" algn="l" rtl="0">
              <a:spcBef>
                <a:spcPts val="1600"/>
              </a:spcBef>
              <a:spcAft>
                <a:spcPts val="0"/>
              </a:spcAft>
              <a:buNone/>
            </a:pPr>
            <a:r>
              <a:rPr lang="en">
                <a:solidFill>
                  <a:srgbClr val="595959"/>
                </a:solidFill>
              </a:rPr>
              <a:t>An optimization problem-            Fit first 200 points using transformation with least MSE (Euclidean Distance)</a:t>
            </a:r>
            <a:endParaRPr>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1600"/>
              </a:spcAft>
              <a:buNone/>
            </a:pPr>
            <a:endParaRPr/>
          </a:p>
        </p:txBody>
      </p:sp>
      <p:sp>
        <p:nvSpPr>
          <p:cNvPr id="458" name="Google Shape;458;p44"/>
          <p:cNvSpPr txBox="1"/>
          <p:nvPr/>
        </p:nvSpPr>
        <p:spPr>
          <a:xfrm>
            <a:off x="6984250" y="190725"/>
            <a:ext cx="1217100" cy="12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estimation</a:t>
            </a:r>
            <a:endParaRPr/>
          </a:p>
          <a:p>
            <a:pPr marL="0" lvl="0" indent="0" algn="l" rtl="0">
              <a:spcBef>
                <a:spcPts val="0"/>
              </a:spcBef>
              <a:spcAft>
                <a:spcPts val="0"/>
              </a:spcAft>
              <a:buNone/>
            </a:pPr>
            <a:endParaRPr/>
          </a:p>
          <a:p>
            <a:pPr marL="0" lvl="0" indent="0" algn="l" rtl="0">
              <a:spcBef>
                <a:spcPts val="0"/>
              </a:spcBef>
              <a:spcAft>
                <a:spcPts val="0"/>
              </a:spcAft>
              <a:buNone/>
            </a:pPr>
            <a:r>
              <a:rPr lang="en"/>
              <a:t>optitrack</a:t>
            </a:r>
            <a:endParaRPr/>
          </a:p>
        </p:txBody>
      </p:sp>
      <p:cxnSp>
        <p:nvCxnSpPr>
          <p:cNvPr id="459" name="Google Shape;459;p44"/>
          <p:cNvCxnSpPr/>
          <p:nvPr/>
        </p:nvCxnSpPr>
        <p:spPr>
          <a:xfrm>
            <a:off x="6200800" y="378825"/>
            <a:ext cx="615900" cy="0"/>
          </a:xfrm>
          <a:prstGeom prst="straightConnector1">
            <a:avLst/>
          </a:prstGeom>
          <a:noFill/>
          <a:ln w="9525" cap="flat" cmpd="sng">
            <a:solidFill>
              <a:srgbClr val="3C78D8"/>
            </a:solidFill>
            <a:prstDash val="solid"/>
            <a:round/>
            <a:headEnd type="none" w="med" len="med"/>
            <a:tailEnd type="triangle" w="med" len="med"/>
          </a:ln>
        </p:spPr>
      </p:cxnSp>
      <p:cxnSp>
        <p:nvCxnSpPr>
          <p:cNvPr id="460" name="Google Shape;460;p44"/>
          <p:cNvCxnSpPr/>
          <p:nvPr/>
        </p:nvCxnSpPr>
        <p:spPr>
          <a:xfrm>
            <a:off x="6193600" y="818925"/>
            <a:ext cx="630300" cy="0"/>
          </a:xfrm>
          <a:prstGeom prst="straightConnector1">
            <a:avLst/>
          </a:prstGeom>
          <a:noFill/>
          <a:ln w="9525" cap="flat" cmpd="sng">
            <a:solidFill>
              <a:srgbClr val="00FF00"/>
            </a:solidFill>
            <a:prstDash val="solid"/>
            <a:round/>
            <a:headEnd type="none" w="med" len="med"/>
            <a:tailEnd type="triangle" w="med" len="med"/>
          </a:ln>
        </p:spPr>
      </p:cxnSp>
      <p:pic>
        <p:nvPicPr>
          <p:cNvPr id="461" name="Google Shape;461;p44"/>
          <p:cNvPicPr preferRelativeResize="0"/>
          <p:nvPr/>
        </p:nvPicPr>
        <p:blipFill>
          <a:blip r:embed="rId3">
            <a:alphaModFix/>
          </a:blip>
          <a:stretch>
            <a:fillRect/>
          </a:stretch>
        </p:blipFill>
        <p:spPr>
          <a:xfrm>
            <a:off x="4766250" y="1294475"/>
            <a:ext cx="3435112" cy="3376576"/>
          </a:xfrm>
          <a:prstGeom prst="rect">
            <a:avLst/>
          </a:prstGeom>
          <a:noFill/>
          <a:ln>
            <a:noFill/>
          </a:ln>
        </p:spPr>
      </p:pic>
      <p:sp>
        <p:nvSpPr>
          <p:cNvPr id="462" name="Google Shape;462;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Visualization </a:t>
            </a:r>
            <a:endParaRPr/>
          </a:p>
        </p:txBody>
      </p:sp>
      <p:sp>
        <p:nvSpPr>
          <p:cNvPr id="468" name="Google Shape;468;p45"/>
          <p:cNvSpPr/>
          <p:nvPr/>
        </p:nvSpPr>
        <p:spPr>
          <a:xfrm>
            <a:off x="525625" y="3146175"/>
            <a:ext cx="1201500" cy="675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DSO</a:t>
            </a:r>
            <a:endParaRPr/>
          </a:p>
        </p:txBody>
      </p:sp>
      <p:sp>
        <p:nvSpPr>
          <p:cNvPr id="469" name="Google Shape;469;p45"/>
          <p:cNvSpPr/>
          <p:nvPr/>
        </p:nvSpPr>
        <p:spPr>
          <a:xfrm>
            <a:off x="2853325" y="1276500"/>
            <a:ext cx="901200" cy="901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ROS</a:t>
            </a:r>
            <a:endParaRPr/>
          </a:p>
        </p:txBody>
      </p:sp>
      <p:cxnSp>
        <p:nvCxnSpPr>
          <p:cNvPr id="470" name="Google Shape;470;p45"/>
          <p:cNvCxnSpPr>
            <a:stCxn id="468" idx="0"/>
            <a:endCxn id="469" idx="3"/>
          </p:cNvCxnSpPr>
          <p:nvPr/>
        </p:nvCxnSpPr>
        <p:spPr>
          <a:xfrm rot="10800000" flipH="1">
            <a:off x="1126375" y="2045775"/>
            <a:ext cx="1858800" cy="1100400"/>
          </a:xfrm>
          <a:prstGeom prst="straightConnector1">
            <a:avLst/>
          </a:prstGeom>
          <a:noFill/>
          <a:ln w="9525" cap="flat" cmpd="sng">
            <a:solidFill>
              <a:schemeClr val="dk2"/>
            </a:solidFill>
            <a:prstDash val="solid"/>
            <a:round/>
            <a:headEnd type="none" w="med" len="med"/>
            <a:tailEnd type="triangle" w="med" len="med"/>
          </a:ln>
        </p:spPr>
      </p:cxnSp>
      <p:sp>
        <p:nvSpPr>
          <p:cNvPr id="471" name="Google Shape;471;p45"/>
          <p:cNvSpPr/>
          <p:nvPr/>
        </p:nvSpPr>
        <p:spPr>
          <a:xfrm>
            <a:off x="2703175" y="3146175"/>
            <a:ext cx="1201500" cy="675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Trajectory Generator</a:t>
            </a:r>
            <a:endParaRPr/>
          </a:p>
        </p:txBody>
      </p:sp>
      <p:sp>
        <p:nvSpPr>
          <p:cNvPr id="472" name="Google Shape;472;p45"/>
          <p:cNvSpPr txBox="1"/>
          <p:nvPr/>
        </p:nvSpPr>
        <p:spPr>
          <a:xfrm>
            <a:off x="1546800" y="2485400"/>
            <a:ext cx="413100" cy="5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TF</a:t>
            </a:r>
            <a:endParaRPr/>
          </a:p>
        </p:txBody>
      </p:sp>
      <p:cxnSp>
        <p:nvCxnSpPr>
          <p:cNvPr id="473" name="Google Shape;473;p45"/>
          <p:cNvCxnSpPr>
            <a:stCxn id="469" idx="4"/>
            <a:endCxn id="471" idx="0"/>
          </p:cNvCxnSpPr>
          <p:nvPr/>
        </p:nvCxnSpPr>
        <p:spPr>
          <a:xfrm>
            <a:off x="3303925" y="2177700"/>
            <a:ext cx="0" cy="968400"/>
          </a:xfrm>
          <a:prstGeom prst="straightConnector1">
            <a:avLst/>
          </a:prstGeom>
          <a:noFill/>
          <a:ln w="9525" cap="flat" cmpd="sng">
            <a:solidFill>
              <a:schemeClr val="dk2"/>
            </a:solidFill>
            <a:prstDash val="solid"/>
            <a:round/>
            <a:headEnd type="none" w="med" len="med"/>
            <a:tailEnd type="triangle" w="med" len="med"/>
          </a:ln>
        </p:spPr>
      </p:cxnSp>
      <p:sp>
        <p:nvSpPr>
          <p:cNvPr id="474" name="Google Shape;474;p45"/>
          <p:cNvSpPr txBox="1"/>
          <p:nvPr/>
        </p:nvSpPr>
        <p:spPr>
          <a:xfrm>
            <a:off x="2928350" y="2485400"/>
            <a:ext cx="413100" cy="5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TF</a:t>
            </a:r>
            <a:endParaRPr/>
          </a:p>
        </p:txBody>
      </p:sp>
      <p:sp>
        <p:nvSpPr>
          <p:cNvPr id="475" name="Google Shape;475;p45"/>
          <p:cNvSpPr/>
          <p:nvPr/>
        </p:nvSpPr>
        <p:spPr>
          <a:xfrm>
            <a:off x="4880725" y="3146175"/>
            <a:ext cx="1201500" cy="675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Ground Truth Alignment</a:t>
            </a:r>
            <a:endParaRPr/>
          </a:p>
        </p:txBody>
      </p:sp>
      <p:cxnSp>
        <p:nvCxnSpPr>
          <p:cNvPr id="476" name="Google Shape;476;p45"/>
          <p:cNvCxnSpPr>
            <a:stCxn id="471" idx="3"/>
            <a:endCxn id="475" idx="1"/>
          </p:cNvCxnSpPr>
          <p:nvPr/>
        </p:nvCxnSpPr>
        <p:spPr>
          <a:xfrm>
            <a:off x="3904675" y="3484125"/>
            <a:ext cx="976200" cy="0"/>
          </a:xfrm>
          <a:prstGeom prst="straightConnector1">
            <a:avLst/>
          </a:prstGeom>
          <a:noFill/>
          <a:ln w="9525" cap="flat" cmpd="sng">
            <a:solidFill>
              <a:schemeClr val="dk2"/>
            </a:solidFill>
            <a:prstDash val="solid"/>
            <a:round/>
            <a:headEnd type="none" w="med" len="med"/>
            <a:tailEnd type="triangle" w="med" len="med"/>
          </a:ln>
        </p:spPr>
      </p:cxnSp>
      <p:cxnSp>
        <p:nvCxnSpPr>
          <p:cNvPr id="477" name="Google Shape;477;p45"/>
          <p:cNvCxnSpPr>
            <a:stCxn id="475" idx="3"/>
          </p:cNvCxnSpPr>
          <p:nvPr/>
        </p:nvCxnSpPr>
        <p:spPr>
          <a:xfrm>
            <a:off x="6082225" y="3484125"/>
            <a:ext cx="923400" cy="7500"/>
          </a:xfrm>
          <a:prstGeom prst="straightConnector1">
            <a:avLst/>
          </a:prstGeom>
          <a:noFill/>
          <a:ln w="9525" cap="flat" cmpd="sng">
            <a:solidFill>
              <a:schemeClr val="dk2"/>
            </a:solidFill>
            <a:prstDash val="solid"/>
            <a:round/>
            <a:headEnd type="none" w="med" len="med"/>
            <a:tailEnd type="triangle" w="med" len="med"/>
          </a:ln>
        </p:spPr>
      </p:cxnSp>
      <p:sp>
        <p:nvSpPr>
          <p:cNvPr id="478" name="Google Shape;478;p45"/>
          <p:cNvSpPr/>
          <p:nvPr/>
        </p:nvSpPr>
        <p:spPr>
          <a:xfrm>
            <a:off x="7005625" y="3149925"/>
            <a:ext cx="1359000" cy="675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Trajectory Compensator</a:t>
            </a:r>
            <a:endParaRPr/>
          </a:p>
        </p:txBody>
      </p:sp>
      <p:cxnSp>
        <p:nvCxnSpPr>
          <p:cNvPr id="479" name="Google Shape;479;p45"/>
          <p:cNvCxnSpPr>
            <a:stCxn id="478" idx="0"/>
            <a:endCxn id="469" idx="5"/>
          </p:cNvCxnSpPr>
          <p:nvPr/>
        </p:nvCxnSpPr>
        <p:spPr>
          <a:xfrm rot="10800000">
            <a:off x="3622525" y="2045625"/>
            <a:ext cx="4062600" cy="1104300"/>
          </a:xfrm>
          <a:prstGeom prst="straightConnector1">
            <a:avLst/>
          </a:prstGeom>
          <a:noFill/>
          <a:ln w="9525" cap="flat" cmpd="sng">
            <a:solidFill>
              <a:schemeClr val="dk2"/>
            </a:solidFill>
            <a:prstDash val="solid"/>
            <a:round/>
            <a:headEnd type="none" w="med" len="med"/>
            <a:tailEnd type="triangle" w="med" len="med"/>
          </a:ln>
        </p:spPr>
      </p:cxnSp>
      <p:sp>
        <p:nvSpPr>
          <p:cNvPr id="480" name="Google Shape;480;p45"/>
          <p:cNvSpPr txBox="1"/>
          <p:nvPr/>
        </p:nvSpPr>
        <p:spPr>
          <a:xfrm>
            <a:off x="5198250" y="2260300"/>
            <a:ext cx="1935000" cy="5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Trajectory</a:t>
            </a:r>
            <a:endParaRPr/>
          </a:p>
        </p:txBody>
      </p:sp>
      <p:sp>
        <p:nvSpPr>
          <p:cNvPr id="481" name="Google Shape;481;p45"/>
          <p:cNvSpPr/>
          <p:nvPr/>
        </p:nvSpPr>
        <p:spPr>
          <a:xfrm>
            <a:off x="6705325" y="1404150"/>
            <a:ext cx="1359000" cy="641700"/>
          </a:xfrm>
          <a:prstGeom prst="roundRect">
            <a:avLst>
              <a:gd name="adj" fmla="val 16667"/>
            </a:avLst>
          </a:prstGeom>
          <a:solidFill>
            <a:schemeClr val="lt2"/>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Rviz Visualization</a:t>
            </a:r>
            <a:endParaRPr/>
          </a:p>
        </p:txBody>
      </p:sp>
      <p:cxnSp>
        <p:nvCxnSpPr>
          <p:cNvPr id="482" name="Google Shape;482;p45"/>
          <p:cNvCxnSpPr>
            <a:stCxn id="469" idx="6"/>
            <a:endCxn id="481" idx="1"/>
          </p:cNvCxnSpPr>
          <p:nvPr/>
        </p:nvCxnSpPr>
        <p:spPr>
          <a:xfrm rot="10800000" flipH="1">
            <a:off x="3754525" y="1725000"/>
            <a:ext cx="2950800" cy="2100"/>
          </a:xfrm>
          <a:prstGeom prst="straightConnector1">
            <a:avLst/>
          </a:prstGeom>
          <a:noFill/>
          <a:ln w="9525" cap="flat" cmpd="sng">
            <a:solidFill>
              <a:schemeClr val="dk2"/>
            </a:solidFill>
            <a:prstDash val="solid"/>
            <a:round/>
            <a:headEnd type="none" w="med" len="med"/>
            <a:tailEnd type="triangle" w="med" len="med"/>
          </a:ln>
        </p:spPr>
      </p:cxnSp>
      <p:sp>
        <p:nvSpPr>
          <p:cNvPr id="483" name="Google Shape;483;p45"/>
          <p:cNvSpPr txBox="1"/>
          <p:nvPr/>
        </p:nvSpPr>
        <p:spPr>
          <a:xfrm>
            <a:off x="4880725" y="1386700"/>
            <a:ext cx="1935000" cy="5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Trajectory</a:t>
            </a:r>
            <a:endParaRPr/>
          </a:p>
        </p:txBody>
      </p:sp>
      <p:sp>
        <p:nvSpPr>
          <p:cNvPr id="484" name="Google Shape;484;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Real-life Problems and Motivations Cont’d</a:t>
            </a:r>
            <a:endParaRPr/>
          </a:p>
        </p:txBody>
      </p:sp>
      <p:sp>
        <p:nvSpPr>
          <p:cNvPr id="82" name="Google Shape;82;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Possible Applications with a VO pipeline:</a:t>
            </a:r>
            <a:endParaRPr/>
          </a:p>
          <a:p>
            <a:pPr marL="457200" lvl="0" indent="-342900" algn="l" rtl="0">
              <a:spcBef>
                <a:spcPts val="1600"/>
              </a:spcBef>
              <a:spcAft>
                <a:spcPts val="0"/>
              </a:spcAft>
              <a:buSzPts val="1800"/>
              <a:buAutoNum type="arabicPeriod"/>
            </a:pPr>
            <a:r>
              <a:rPr lang="en"/>
              <a:t>Automatic Navigations</a:t>
            </a:r>
            <a:endParaRPr/>
          </a:p>
          <a:p>
            <a:pPr marL="914400" lvl="1" indent="-317500" algn="l" rtl="0">
              <a:spcBef>
                <a:spcPts val="0"/>
              </a:spcBef>
              <a:spcAft>
                <a:spcPts val="0"/>
              </a:spcAft>
              <a:buSzPts val="1400"/>
              <a:buAutoNum type="alphaLcPeriod"/>
            </a:pPr>
            <a:r>
              <a:rPr lang="en"/>
              <a:t>Blimp Tour Guide</a:t>
            </a:r>
            <a:endParaRPr/>
          </a:p>
          <a:p>
            <a:pPr marL="914400" lvl="1" indent="-317500" algn="l" rtl="0">
              <a:spcBef>
                <a:spcPts val="0"/>
              </a:spcBef>
              <a:spcAft>
                <a:spcPts val="0"/>
              </a:spcAft>
              <a:buSzPts val="1400"/>
              <a:buAutoNum type="alphaLcPeriod"/>
            </a:pPr>
            <a:r>
              <a:rPr lang="en"/>
              <a:t>Warehouse Surveillance</a:t>
            </a:r>
            <a:endParaRPr/>
          </a:p>
          <a:p>
            <a:pPr marL="457200" lvl="0" indent="-342900" algn="l" rtl="0">
              <a:spcBef>
                <a:spcPts val="0"/>
              </a:spcBef>
              <a:spcAft>
                <a:spcPts val="0"/>
              </a:spcAft>
              <a:buSzPts val="1800"/>
              <a:buAutoNum type="arabicPeriod"/>
            </a:pPr>
            <a:r>
              <a:rPr lang="en"/>
              <a:t> Human/Robot-Robot Interaction</a:t>
            </a:r>
            <a:endParaRPr/>
          </a:p>
          <a:p>
            <a:pPr marL="914400" lvl="1" indent="-317500" algn="l" rtl="0">
              <a:spcBef>
                <a:spcPts val="0"/>
              </a:spcBef>
              <a:spcAft>
                <a:spcPts val="0"/>
              </a:spcAft>
              <a:buSzPts val="1400"/>
              <a:buAutoNum type="alphaLcPeriod"/>
            </a:pPr>
            <a:r>
              <a:rPr lang="en"/>
              <a:t>Swarm Blimps</a:t>
            </a:r>
            <a:endParaRPr/>
          </a:p>
          <a:p>
            <a:pPr marL="914400" lvl="1" indent="-317500" algn="l" rtl="0">
              <a:spcBef>
                <a:spcPts val="0"/>
              </a:spcBef>
              <a:spcAft>
                <a:spcPts val="0"/>
              </a:spcAft>
              <a:buSzPts val="1400"/>
              <a:buAutoNum type="alphaLcPeriod"/>
            </a:pPr>
            <a:r>
              <a:rPr lang="en"/>
              <a:t>Tool Delivering</a:t>
            </a:r>
            <a:endParaRPr/>
          </a:p>
          <a:p>
            <a:pPr marL="457200" lvl="0" indent="-342900" algn="l" rtl="0">
              <a:spcBef>
                <a:spcPts val="0"/>
              </a:spcBef>
              <a:spcAft>
                <a:spcPts val="0"/>
              </a:spcAft>
              <a:buSzPts val="1800"/>
              <a:buAutoNum type="arabicPeriod"/>
            </a:pPr>
            <a:r>
              <a:rPr lang="en"/>
              <a:t>With the current situation, we could let blimp guide people at COVID-19 testing locations.</a:t>
            </a:r>
            <a:endParaRPr/>
          </a:p>
        </p:txBody>
      </p:sp>
      <p:sp>
        <p:nvSpPr>
          <p:cNvPr id="83" name="Google Shape;83;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Benchmarking</a:t>
            </a:r>
            <a:endParaRPr/>
          </a:p>
        </p:txBody>
      </p:sp>
      <p:sp>
        <p:nvSpPr>
          <p:cNvPr id="501" name="Google Shape;501;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evaluate the performance of the system, and to find out which improvement could be more efficient</a:t>
            </a:r>
            <a:endParaRPr/>
          </a:p>
          <a:p>
            <a:pPr marL="0" lvl="0" indent="0" algn="l" rtl="0">
              <a:spcBef>
                <a:spcPts val="1600"/>
              </a:spcBef>
              <a:spcAft>
                <a:spcPts val="0"/>
              </a:spcAft>
              <a:buNone/>
            </a:pPr>
            <a:r>
              <a:rPr lang="en"/>
              <a:t>We are evaluating:</a:t>
            </a:r>
            <a:endParaRPr/>
          </a:p>
          <a:p>
            <a:pPr marL="457200" lvl="0" indent="-342900" algn="l" rtl="0">
              <a:spcBef>
                <a:spcPts val="1600"/>
              </a:spcBef>
              <a:spcAft>
                <a:spcPts val="0"/>
              </a:spcAft>
              <a:buSzPts val="1800"/>
              <a:buAutoNum type="arabicPeriod"/>
            </a:pPr>
            <a:r>
              <a:rPr lang="en"/>
              <a:t>Drifts</a:t>
            </a:r>
            <a:endParaRPr/>
          </a:p>
          <a:p>
            <a:pPr marL="457200" lvl="0" indent="-342900" algn="l" rtl="0">
              <a:spcBef>
                <a:spcPts val="0"/>
              </a:spcBef>
              <a:spcAft>
                <a:spcPts val="0"/>
              </a:spcAft>
              <a:buSzPts val="1800"/>
              <a:buAutoNum type="arabicPeriod"/>
            </a:pPr>
            <a:r>
              <a:rPr lang="en"/>
              <a:t>Scale errors</a:t>
            </a:r>
            <a:endParaRPr/>
          </a:p>
          <a:p>
            <a:pPr marL="0" lvl="0" indent="0" algn="l" rtl="0">
              <a:spcBef>
                <a:spcPts val="1600"/>
              </a:spcBef>
              <a:spcAft>
                <a:spcPts val="1600"/>
              </a:spcAft>
              <a:buNone/>
            </a:pPr>
            <a:r>
              <a:rPr lang="en"/>
              <a:t>	</a:t>
            </a:r>
            <a:endParaRPr/>
          </a:p>
        </p:txBody>
      </p:sp>
      <p:sp>
        <p:nvSpPr>
          <p:cNvPr id="502" name="Google Shape;502;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Benchmarking </a:t>
            </a:r>
            <a:endParaRPr/>
          </a:p>
        </p:txBody>
      </p:sp>
      <p:sp>
        <p:nvSpPr>
          <p:cNvPr id="508" name="Google Shape;508;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09" name="Google Shape;509;p48"/>
          <p:cNvPicPr preferRelativeResize="0"/>
          <p:nvPr/>
        </p:nvPicPr>
        <p:blipFill>
          <a:blip r:embed="rId3">
            <a:alphaModFix/>
          </a:blip>
          <a:stretch>
            <a:fillRect/>
          </a:stretch>
        </p:blipFill>
        <p:spPr>
          <a:xfrm>
            <a:off x="1595776" y="1082225"/>
            <a:ext cx="6034726" cy="3556901"/>
          </a:xfrm>
          <a:prstGeom prst="rect">
            <a:avLst/>
          </a:prstGeom>
          <a:noFill/>
          <a:ln>
            <a:noFill/>
          </a:ln>
        </p:spPr>
      </p:pic>
      <p:sp>
        <p:nvSpPr>
          <p:cNvPr id="510" name="Google Shape;510;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Benchmarking </a:t>
            </a:r>
            <a:endParaRPr/>
          </a:p>
        </p:txBody>
      </p:sp>
      <p:sp>
        <p:nvSpPr>
          <p:cNvPr id="516" name="Google Shape;516;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17" name="Google Shape;517;p49"/>
          <p:cNvPicPr preferRelativeResize="0"/>
          <p:nvPr/>
        </p:nvPicPr>
        <p:blipFill>
          <a:blip r:embed="rId3">
            <a:alphaModFix/>
          </a:blip>
          <a:stretch>
            <a:fillRect/>
          </a:stretch>
        </p:blipFill>
        <p:spPr>
          <a:xfrm>
            <a:off x="1683176" y="1129100"/>
            <a:ext cx="5864625" cy="3463150"/>
          </a:xfrm>
          <a:prstGeom prst="rect">
            <a:avLst/>
          </a:prstGeom>
          <a:noFill/>
          <a:ln>
            <a:noFill/>
          </a:ln>
        </p:spPr>
      </p:pic>
      <p:sp>
        <p:nvSpPr>
          <p:cNvPr id="518" name="Google Shape;518;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Benchmarking </a:t>
            </a:r>
            <a:endParaRPr/>
          </a:p>
        </p:txBody>
      </p:sp>
      <p:sp>
        <p:nvSpPr>
          <p:cNvPr id="524" name="Google Shape;524;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25" name="Google Shape;525;p50"/>
          <p:cNvPicPr preferRelativeResize="0"/>
          <p:nvPr/>
        </p:nvPicPr>
        <p:blipFill>
          <a:blip r:embed="rId3">
            <a:alphaModFix/>
          </a:blip>
          <a:stretch>
            <a:fillRect/>
          </a:stretch>
        </p:blipFill>
        <p:spPr>
          <a:xfrm>
            <a:off x="1566900" y="1079103"/>
            <a:ext cx="6197123" cy="1843175"/>
          </a:xfrm>
          <a:prstGeom prst="rect">
            <a:avLst/>
          </a:prstGeom>
          <a:noFill/>
          <a:ln>
            <a:noFill/>
          </a:ln>
        </p:spPr>
      </p:pic>
      <p:pic>
        <p:nvPicPr>
          <p:cNvPr id="526" name="Google Shape;526;p50"/>
          <p:cNvPicPr preferRelativeResize="0"/>
          <p:nvPr/>
        </p:nvPicPr>
        <p:blipFill rotWithShape="1">
          <a:blip r:embed="rId4">
            <a:alphaModFix/>
          </a:blip>
          <a:srcRect l="793"/>
          <a:stretch/>
        </p:blipFill>
        <p:spPr>
          <a:xfrm>
            <a:off x="1689900" y="2922275"/>
            <a:ext cx="6197123" cy="1847879"/>
          </a:xfrm>
          <a:prstGeom prst="rect">
            <a:avLst/>
          </a:prstGeom>
          <a:noFill/>
          <a:ln>
            <a:noFill/>
          </a:ln>
        </p:spPr>
      </p:pic>
      <p:sp>
        <p:nvSpPr>
          <p:cNvPr id="527" name="Google Shape;527;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Lesson Learned</a:t>
            </a:r>
            <a:endParaRPr/>
          </a:p>
        </p:txBody>
      </p:sp>
      <p:sp>
        <p:nvSpPr>
          <p:cNvPr id="533" name="Google Shape;533;p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Images</a:t>
            </a:r>
            <a:endParaRPr/>
          </a:p>
          <a:p>
            <a:pPr marL="914400" lvl="1" indent="-317500" algn="l" rtl="0">
              <a:spcBef>
                <a:spcPts val="0"/>
              </a:spcBef>
              <a:spcAft>
                <a:spcPts val="0"/>
              </a:spcAft>
              <a:buSzPts val="1400"/>
              <a:buAutoNum type="alphaLcPeriod"/>
            </a:pPr>
            <a:r>
              <a:rPr lang="en"/>
              <a:t>When dealing with random noises, assume gaussian is always a good place to start.</a:t>
            </a:r>
            <a:endParaRPr/>
          </a:p>
          <a:p>
            <a:pPr marL="914400" lvl="1" indent="-317500" algn="l" rtl="0">
              <a:spcBef>
                <a:spcPts val="0"/>
              </a:spcBef>
              <a:spcAft>
                <a:spcPts val="0"/>
              </a:spcAft>
              <a:buSzPts val="1400"/>
              <a:buAutoNum type="alphaLcPeriod"/>
            </a:pPr>
            <a:r>
              <a:rPr lang="en"/>
              <a:t>Machine learning algorithms would require a good conversion of data for it to learn a result. </a:t>
            </a:r>
            <a:endParaRPr/>
          </a:p>
          <a:p>
            <a:pPr marL="1371600" lvl="2" indent="-317500" algn="l" rtl="0">
              <a:spcBef>
                <a:spcPts val="0"/>
              </a:spcBef>
              <a:spcAft>
                <a:spcPts val="0"/>
              </a:spcAft>
              <a:buSzPts val="1400"/>
              <a:buAutoNum type="romanLcPeriod"/>
            </a:pPr>
            <a:r>
              <a:rPr lang="en"/>
              <a:t>Random noise</a:t>
            </a:r>
            <a:endParaRPr/>
          </a:p>
          <a:p>
            <a:pPr marL="457200" lvl="0" indent="-342900" algn="l" rtl="0">
              <a:spcBef>
                <a:spcPts val="0"/>
              </a:spcBef>
              <a:spcAft>
                <a:spcPts val="0"/>
              </a:spcAft>
              <a:buSzPts val="1800"/>
              <a:buAutoNum type="arabicPeriod"/>
            </a:pPr>
            <a:r>
              <a:rPr lang="en"/>
              <a:t>VO</a:t>
            </a:r>
            <a:endParaRPr/>
          </a:p>
          <a:p>
            <a:pPr marL="914400" lvl="1" indent="-317500" algn="l" rtl="0">
              <a:spcBef>
                <a:spcPts val="0"/>
              </a:spcBef>
              <a:spcAft>
                <a:spcPts val="0"/>
              </a:spcAft>
              <a:buSzPts val="1400"/>
              <a:buAutoNum type="alphaLcPeriod"/>
            </a:pPr>
            <a:r>
              <a:rPr lang="en"/>
              <a:t>Indirect methods work relatively worse in noisy and low resolution image streams.</a:t>
            </a:r>
            <a:endParaRPr/>
          </a:p>
          <a:p>
            <a:pPr marL="914400" lvl="1" indent="-317500" algn="l" rtl="0">
              <a:spcBef>
                <a:spcPts val="0"/>
              </a:spcBef>
              <a:spcAft>
                <a:spcPts val="0"/>
              </a:spcAft>
              <a:buSzPts val="1400"/>
              <a:buAutoNum type="alphaLcPeriod"/>
            </a:pPr>
            <a:r>
              <a:rPr lang="en"/>
              <a:t>In situations where the global minimum of the optimization is hard to reach</a:t>
            </a:r>
            <a:endParaRPr/>
          </a:p>
          <a:p>
            <a:pPr marL="1371600" lvl="2" indent="-317500" algn="l" rtl="0">
              <a:spcBef>
                <a:spcPts val="0"/>
              </a:spcBef>
              <a:spcAft>
                <a:spcPts val="0"/>
              </a:spcAft>
              <a:buSzPts val="1400"/>
              <a:buAutoNum type="romanLcPeriod"/>
            </a:pPr>
            <a:r>
              <a:rPr lang="en"/>
              <a:t>Either by the limited number of features</a:t>
            </a:r>
            <a:endParaRPr/>
          </a:p>
          <a:p>
            <a:pPr marL="1371600" lvl="2" indent="-317500" algn="l" rtl="0">
              <a:spcBef>
                <a:spcPts val="0"/>
              </a:spcBef>
              <a:spcAft>
                <a:spcPts val="0"/>
              </a:spcAft>
              <a:buSzPts val="1400"/>
              <a:buAutoNum type="romanLcPeriod"/>
            </a:pPr>
            <a:r>
              <a:rPr lang="en"/>
              <a:t>Or by the hard triangulation problem given by large rotation + small translation</a:t>
            </a:r>
            <a:endParaRPr/>
          </a:p>
          <a:p>
            <a:pPr marL="1371600" lvl="2" indent="-317500" algn="l" rtl="0">
              <a:spcBef>
                <a:spcPts val="0"/>
              </a:spcBef>
              <a:spcAft>
                <a:spcPts val="0"/>
              </a:spcAft>
              <a:buSzPts val="1400"/>
              <a:buAutoNum type="romanLcPeriod"/>
            </a:pPr>
            <a:r>
              <a:rPr lang="en"/>
              <a:t>Introducing a ground truth rotation helps solve the problem.</a:t>
            </a:r>
            <a:endParaRPr/>
          </a:p>
        </p:txBody>
      </p:sp>
      <p:sp>
        <p:nvSpPr>
          <p:cNvPr id="534" name="Google Shape;534;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Possible Future Work</a:t>
            </a:r>
            <a:endParaRPr/>
          </a:p>
        </p:txBody>
      </p:sp>
      <p:sp>
        <p:nvSpPr>
          <p:cNvPr id="540" name="Google Shape;540;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VI-DSO: include IMU in the BA of DSO</a:t>
            </a:r>
            <a:endParaRPr/>
          </a:p>
          <a:p>
            <a:pPr marL="914400" lvl="1" indent="-317500" algn="l" rtl="0">
              <a:spcBef>
                <a:spcPts val="0"/>
              </a:spcBef>
              <a:spcAft>
                <a:spcPts val="0"/>
              </a:spcAft>
              <a:buSzPts val="1400"/>
              <a:buAutoNum type="alphaLcPeriod"/>
            </a:pPr>
            <a:r>
              <a:rPr lang="en"/>
              <a:t>To help adjust scale problem</a:t>
            </a:r>
            <a:endParaRPr/>
          </a:p>
          <a:p>
            <a:pPr marL="914400" lvl="1" indent="-317500" algn="l" rtl="0">
              <a:spcBef>
                <a:spcPts val="0"/>
              </a:spcBef>
              <a:spcAft>
                <a:spcPts val="0"/>
              </a:spcAft>
              <a:buSzPts val="1400"/>
              <a:buAutoNum type="alphaLcPeriod"/>
            </a:pPr>
            <a:r>
              <a:rPr lang="en"/>
              <a:t>And the spiral downwards</a:t>
            </a:r>
            <a:endParaRPr/>
          </a:p>
          <a:p>
            <a:pPr marL="457200" lvl="0" indent="-342900" algn="l" rtl="0">
              <a:spcBef>
                <a:spcPts val="0"/>
              </a:spcBef>
              <a:spcAft>
                <a:spcPts val="0"/>
              </a:spcAft>
              <a:buSzPts val="1800"/>
              <a:buAutoNum type="arabicPeriod"/>
            </a:pPr>
            <a:r>
              <a:rPr lang="en"/>
              <a:t>Loop-Closure: building a Map </a:t>
            </a:r>
            <a:endParaRPr/>
          </a:p>
          <a:p>
            <a:pPr marL="457200" lvl="0" indent="-342900" algn="l" rtl="0">
              <a:spcBef>
                <a:spcPts val="0"/>
              </a:spcBef>
              <a:spcAft>
                <a:spcPts val="0"/>
              </a:spcAft>
              <a:buSzPts val="1800"/>
              <a:buAutoNum type="arabicPeriod"/>
            </a:pPr>
            <a:r>
              <a:rPr lang="en"/>
              <a:t>Utilize labels such as AprilTag to help compensate for DSO drift.</a:t>
            </a:r>
            <a:endParaRPr/>
          </a:p>
          <a:p>
            <a:pPr marL="457200" lvl="0" indent="-342900" algn="l" rtl="0">
              <a:spcBef>
                <a:spcPts val="0"/>
              </a:spcBef>
              <a:spcAft>
                <a:spcPts val="0"/>
              </a:spcAft>
              <a:buSzPts val="1800"/>
              <a:buAutoNum type="arabicPeriod"/>
            </a:pPr>
            <a:r>
              <a:rPr lang="en"/>
              <a:t>Applications:</a:t>
            </a:r>
            <a:endParaRPr/>
          </a:p>
          <a:p>
            <a:pPr marL="914400" lvl="1" indent="-317500" algn="l" rtl="0">
              <a:spcBef>
                <a:spcPts val="0"/>
              </a:spcBef>
              <a:spcAft>
                <a:spcPts val="0"/>
              </a:spcAft>
              <a:buSzPts val="1400"/>
              <a:buAutoNum type="alphaLcPeriod"/>
            </a:pPr>
            <a:r>
              <a:rPr lang="en"/>
              <a:t>Navigations</a:t>
            </a:r>
            <a:endParaRPr/>
          </a:p>
          <a:p>
            <a:pPr marL="914400" lvl="1" indent="-317500" algn="l" rtl="0">
              <a:spcBef>
                <a:spcPts val="0"/>
              </a:spcBef>
              <a:spcAft>
                <a:spcPts val="0"/>
              </a:spcAft>
              <a:buSzPts val="1400"/>
              <a:buAutoNum type="alphaLcPeriod"/>
            </a:pPr>
            <a:r>
              <a:rPr lang="en"/>
              <a:t>Swarms</a:t>
            </a:r>
            <a:endParaRPr/>
          </a:p>
          <a:p>
            <a:pPr marL="0" lvl="0" indent="0" algn="l" rtl="0">
              <a:spcBef>
                <a:spcPts val="1600"/>
              </a:spcBef>
              <a:spcAft>
                <a:spcPts val="1600"/>
              </a:spcAft>
              <a:buNone/>
            </a:pPr>
            <a:endParaRPr/>
          </a:p>
        </p:txBody>
      </p:sp>
      <p:sp>
        <p:nvSpPr>
          <p:cNvPr id="541" name="Google Shape;541;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Appendix: Failures of ORB, SVO, Vanilla VO</a:t>
            </a:r>
            <a:endParaRPr/>
          </a:p>
        </p:txBody>
      </p:sp>
      <p:sp>
        <p:nvSpPr>
          <p:cNvPr id="547" name="Google Shape;547;p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48" name="Google Shape;548;p53" title="simplescreenrecorder-2020-02-25_11.13.51.mp4">
            <a:hlinkClick r:id="rId3"/>
          </p:cNvPr>
          <p:cNvPicPr preferRelativeResize="0"/>
          <p:nvPr/>
        </p:nvPicPr>
        <p:blipFill>
          <a:blip r:embed="rId4">
            <a:alphaModFix/>
          </a:blip>
          <a:stretch>
            <a:fillRect/>
          </a:stretch>
        </p:blipFill>
        <p:spPr>
          <a:xfrm>
            <a:off x="311700" y="1152475"/>
            <a:ext cx="3909475" cy="2199074"/>
          </a:xfrm>
          <a:prstGeom prst="rect">
            <a:avLst/>
          </a:prstGeom>
          <a:noFill/>
          <a:ln>
            <a:noFill/>
          </a:ln>
        </p:spPr>
      </p:pic>
      <p:pic>
        <p:nvPicPr>
          <p:cNvPr id="549" name="Google Shape;549;p53"/>
          <p:cNvPicPr preferRelativeResize="0"/>
          <p:nvPr/>
        </p:nvPicPr>
        <p:blipFill>
          <a:blip r:embed="rId5">
            <a:alphaModFix/>
          </a:blip>
          <a:stretch>
            <a:fillRect/>
          </a:stretch>
        </p:blipFill>
        <p:spPr>
          <a:xfrm>
            <a:off x="4473750" y="1117200"/>
            <a:ext cx="4048600" cy="3614026"/>
          </a:xfrm>
          <a:prstGeom prst="rect">
            <a:avLst/>
          </a:prstGeom>
          <a:noFill/>
          <a:ln>
            <a:noFill/>
          </a:ln>
        </p:spPr>
      </p:pic>
      <p:sp>
        <p:nvSpPr>
          <p:cNvPr id="550" name="Google Shape;550;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Appendix: Failures of ORB, SVO, Vanilla VO</a:t>
            </a:r>
            <a:endParaRPr/>
          </a:p>
        </p:txBody>
      </p:sp>
      <p:sp>
        <p:nvSpPr>
          <p:cNvPr id="556" name="Google Shape;556;p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57" name="Google Shape;557;p54" title="flashy destroys stuff.mp4">
            <a:hlinkClick r:id="rId3"/>
          </p:cNvPr>
          <p:cNvPicPr preferRelativeResize="0"/>
          <p:nvPr/>
        </p:nvPicPr>
        <p:blipFill>
          <a:blip r:embed="rId4">
            <a:alphaModFix/>
          </a:blip>
          <a:stretch>
            <a:fillRect/>
          </a:stretch>
        </p:blipFill>
        <p:spPr>
          <a:xfrm>
            <a:off x="915050" y="1152475"/>
            <a:ext cx="6597274" cy="3710975"/>
          </a:xfrm>
          <a:prstGeom prst="rect">
            <a:avLst/>
          </a:prstGeom>
          <a:noFill/>
          <a:ln>
            <a:noFill/>
          </a:ln>
        </p:spPr>
      </p:pic>
      <p:sp>
        <p:nvSpPr>
          <p:cNvPr id="558" name="Google Shape;558;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Appendix: Failures of ORB, SVO, Vanilla VO</a:t>
            </a:r>
            <a:endParaRPr/>
          </a:p>
        </p:txBody>
      </p:sp>
      <p:sp>
        <p:nvSpPr>
          <p:cNvPr id="564" name="Google Shape;564;p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65" name="Google Shape;565;p55" title="orbslam4.mp4">
            <a:hlinkClick r:id="rId3"/>
          </p:cNvPr>
          <p:cNvPicPr preferRelativeResize="0"/>
          <p:nvPr/>
        </p:nvPicPr>
        <p:blipFill>
          <a:blip r:embed="rId4">
            <a:alphaModFix/>
          </a:blip>
          <a:stretch>
            <a:fillRect/>
          </a:stretch>
        </p:blipFill>
        <p:spPr>
          <a:xfrm>
            <a:off x="311697" y="1152475"/>
            <a:ext cx="4746849" cy="3699201"/>
          </a:xfrm>
          <a:prstGeom prst="rect">
            <a:avLst/>
          </a:prstGeom>
          <a:noFill/>
          <a:ln>
            <a:noFill/>
          </a:ln>
        </p:spPr>
      </p:pic>
      <p:sp>
        <p:nvSpPr>
          <p:cNvPr id="566" name="Google Shape;566;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Goal</a:t>
            </a:r>
            <a:endParaRPr sz="3000"/>
          </a:p>
        </p:txBody>
      </p:sp>
      <p:sp>
        <p:nvSpPr>
          <p:cNvPr id="89" name="Google Shape;89;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chemeClr val="dk1"/>
              </a:buClr>
              <a:buSzPts val="1800"/>
              <a:buChar char="●"/>
            </a:pPr>
            <a:r>
              <a:rPr lang="en">
                <a:solidFill>
                  <a:schemeClr val="dk1"/>
                </a:solidFill>
              </a:rPr>
              <a:t>Deploy and achieve accurate (robust) visual odometry on Blimp, given the constraints of camera image quality and the platform dynamics characteristics. </a:t>
            </a:r>
            <a:endParaRPr/>
          </a:p>
        </p:txBody>
      </p:sp>
      <p:pic>
        <p:nvPicPr>
          <p:cNvPr id="90" name="Google Shape;90;p17"/>
          <p:cNvPicPr preferRelativeResize="0"/>
          <p:nvPr/>
        </p:nvPicPr>
        <p:blipFill rotWithShape="1">
          <a:blip r:embed="rId3">
            <a:alphaModFix/>
          </a:blip>
          <a:srcRect l="9779" t="3567"/>
          <a:stretch/>
        </p:blipFill>
        <p:spPr>
          <a:xfrm>
            <a:off x="2944675" y="2068725"/>
            <a:ext cx="5675151" cy="2850601"/>
          </a:xfrm>
          <a:prstGeom prst="rect">
            <a:avLst/>
          </a:prstGeom>
          <a:noFill/>
          <a:ln>
            <a:noFill/>
          </a:ln>
        </p:spPr>
      </p:pic>
      <p:sp>
        <p:nvSpPr>
          <p:cNvPr id="91" name="Google Shape;9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Project Deliverables</a:t>
            </a:r>
            <a:endParaRPr sz="3000"/>
          </a:p>
        </p:txBody>
      </p:sp>
      <p:sp>
        <p:nvSpPr>
          <p:cNvPr id="97" name="Google Shape;97;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ROS pipeline for blimp to perform visual odometry on the blimp, including:</a:t>
            </a:r>
            <a:endParaRPr/>
          </a:p>
          <a:p>
            <a:pPr marL="457200" lvl="0" indent="-342900" algn="l" rtl="0">
              <a:spcBef>
                <a:spcPts val="1600"/>
              </a:spcBef>
              <a:spcAft>
                <a:spcPts val="0"/>
              </a:spcAft>
              <a:buSzPts val="1800"/>
              <a:buAutoNum type="arabicPeriod"/>
            </a:pPr>
            <a:r>
              <a:rPr lang="en"/>
              <a:t>Noise reduction of camera stream and rejection of unrepairable image frames</a:t>
            </a:r>
            <a:endParaRPr/>
          </a:p>
          <a:p>
            <a:pPr marL="457200" lvl="0" indent="-342900" algn="l" rtl="0">
              <a:spcBef>
                <a:spcPts val="0"/>
              </a:spcBef>
              <a:spcAft>
                <a:spcPts val="0"/>
              </a:spcAft>
              <a:buSzPts val="1800"/>
              <a:buAutoNum type="arabicPeriod"/>
            </a:pPr>
            <a:r>
              <a:rPr lang="en"/>
              <a:t>Calibration of Fisheye Camera</a:t>
            </a:r>
            <a:endParaRPr/>
          </a:p>
          <a:p>
            <a:pPr marL="457200" lvl="0" indent="-342900" algn="l" rtl="0">
              <a:spcBef>
                <a:spcPts val="0"/>
              </a:spcBef>
              <a:spcAft>
                <a:spcPts val="0"/>
              </a:spcAft>
              <a:buSzPts val="1800"/>
              <a:buAutoNum type="arabicPeriod"/>
            </a:pPr>
            <a:r>
              <a:rPr lang="en"/>
              <a:t>Visual Odometry and Studies on Different Methods</a:t>
            </a:r>
            <a:endParaRPr/>
          </a:p>
          <a:p>
            <a:pPr marL="457200" lvl="0" indent="-342900" algn="l" rtl="0">
              <a:spcBef>
                <a:spcPts val="0"/>
              </a:spcBef>
              <a:spcAft>
                <a:spcPts val="0"/>
              </a:spcAft>
              <a:buSzPts val="1800"/>
              <a:buAutoNum type="arabicPeriod"/>
            </a:pPr>
            <a:r>
              <a:rPr lang="en"/>
              <a:t>Visualization of trajectory</a:t>
            </a:r>
            <a:endParaRPr/>
          </a:p>
          <a:p>
            <a:pPr marL="457200" lvl="0" indent="-342900" algn="l" rtl="0">
              <a:spcBef>
                <a:spcPts val="0"/>
              </a:spcBef>
              <a:spcAft>
                <a:spcPts val="0"/>
              </a:spcAft>
              <a:buSzPts val="1800"/>
              <a:buAutoNum type="arabicPeriod"/>
            </a:pPr>
            <a:r>
              <a:rPr lang="en"/>
              <a:t>Benchmarking</a:t>
            </a:r>
            <a:endParaRPr/>
          </a:p>
          <a:p>
            <a:pPr marL="0" lvl="0" indent="0" algn="l" rtl="0">
              <a:spcBef>
                <a:spcPts val="1600"/>
              </a:spcBef>
              <a:spcAft>
                <a:spcPts val="1600"/>
              </a:spcAft>
              <a:buNone/>
            </a:pPr>
            <a:r>
              <a:rPr lang="en"/>
              <a:t>Also, we would like to share lessons learned from the project</a:t>
            </a:r>
            <a:endParaRPr/>
          </a:p>
        </p:txBody>
      </p:sp>
      <p:sp>
        <p:nvSpPr>
          <p:cNvPr id="98" name="Google Shape;9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9"/>
          <p:cNvPicPr preferRelativeResize="0"/>
          <p:nvPr/>
        </p:nvPicPr>
        <p:blipFill rotWithShape="1">
          <a:blip r:embed="rId3">
            <a:alphaModFix/>
          </a:blip>
          <a:srcRect l="69012" t="10076" r="1673" b="54391"/>
          <a:stretch/>
        </p:blipFill>
        <p:spPr>
          <a:xfrm>
            <a:off x="854300" y="1184899"/>
            <a:ext cx="1197747" cy="816649"/>
          </a:xfrm>
          <a:prstGeom prst="rect">
            <a:avLst/>
          </a:prstGeom>
          <a:noFill/>
          <a:ln>
            <a:noFill/>
          </a:ln>
        </p:spPr>
      </p:pic>
      <p:sp>
        <p:nvSpPr>
          <p:cNvPr id="104" name="Google Shape;104;p19"/>
          <p:cNvSpPr/>
          <p:nvPr/>
        </p:nvSpPr>
        <p:spPr>
          <a:xfrm>
            <a:off x="593525" y="2907775"/>
            <a:ext cx="1719300" cy="704400"/>
          </a:xfrm>
          <a:prstGeom prst="round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Noise Reduction and Rejection </a:t>
            </a:r>
            <a:endParaRPr/>
          </a:p>
        </p:txBody>
      </p:sp>
      <p:sp>
        <p:nvSpPr>
          <p:cNvPr id="105" name="Google Shape;105;p19"/>
          <p:cNvSpPr/>
          <p:nvPr/>
        </p:nvSpPr>
        <p:spPr>
          <a:xfrm>
            <a:off x="2641925" y="2907775"/>
            <a:ext cx="1719300" cy="704400"/>
          </a:xfrm>
          <a:prstGeom prst="round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Fisheye Camera Calibration</a:t>
            </a:r>
            <a:endParaRPr/>
          </a:p>
        </p:txBody>
      </p:sp>
      <p:cxnSp>
        <p:nvCxnSpPr>
          <p:cNvPr id="106" name="Google Shape;106;p19"/>
          <p:cNvCxnSpPr>
            <a:stCxn id="104" idx="3"/>
            <a:endCxn id="105" idx="1"/>
          </p:cNvCxnSpPr>
          <p:nvPr/>
        </p:nvCxnSpPr>
        <p:spPr>
          <a:xfrm>
            <a:off x="2312825" y="3259975"/>
            <a:ext cx="329100" cy="0"/>
          </a:xfrm>
          <a:prstGeom prst="straightConnector1">
            <a:avLst/>
          </a:prstGeom>
          <a:noFill/>
          <a:ln w="9525" cap="flat" cmpd="sng">
            <a:solidFill>
              <a:srgbClr val="595959"/>
            </a:solidFill>
            <a:prstDash val="solid"/>
            <a:round/>
            <a:headEnd type="none" w="med" len="med"/>
            <a:tailEnd type="triangle" w="med" len="med"/>
          </a:ln>
        </p:spPr>
      </p:cxnSp>
      <p:sp>
        <p:nvSpPr>
          <p:cNvPr id="107" name="Google Shape;107;p19"/>
          <p:cNvSpPr/>
          <p:nvPr/>
        </p:nvSpPr>
        <p:spPr>
          <a:xfrm>
            <a:off x="4690325" y="2907775"/>
            <a:ext cx="1719300" cy="704400"/>
          </a:xfrm>
          <a:prstGeom prst="round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Visual Odometry</a:t>
            </a:r>
            <a:endParaRPr/>
          </a:p>
        </p:txBody>
      </p:sp>
      <p:cxnSp>
        <p:nvCxnSpPr>
          <p:cNvPr id="108" name="Google Shape;108;p19"/>
          <p:cNvCxnSpPr>
            <a:stCxn id="105" idx="3"/>
            <a:endCxn id="107" idx="1"/>
          </p:cNvCxnSpPr>
          <p:nvPr/>
        </p:nvCxnSpPr>
        <p:spPr>
          <a:xfrm>
            <a:off x="4361225" y="3259975"/>
            <a:ext cx="329100" cy="0"/>
          </a:xfrm>
          <a:prstGeom prst="straightConnector1">
            <a:avLst/>
          </a:prstGeom>
          <a:noFill/>
          <a:ln w="9525" cap="flat" cmpd="sng">
            <a:solidFill>
              <a:srgbClr val="595959"/>
            </a:solidFill>
            <a:prstDash val="solid"/>
            <a:round/>
            <a:headEnd type="none" w="med" len="med"/>
            <a:tailEnd type="triangle" w="med" len="med"/>
          </a:ln>
        </p:spPr>
      </p:cxnSp>
      <p:sp>
        <p:nvSpPr>
          <p:cNvPr id="109" name="Google Shape;109;p19"/>
          <p:cNvSpPr/>
          <p:nvPr/>
        </p:nvSpPr>
        <p:spPr>
          <a:xfrm>
            <a:off x="6714825" y="2907775"/>
            <a:ext cx="1719300" cy="704400"/>
          </a:xfrm>
          <a:prstGeom prst="round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Visualization in ROS</a:t>
            </a:r>
            <a:endParaRPr/>
          </a:p>
        </p:txBody>
      </p:sp>
      <p:cxnSp>
        <p:nvCxnSpPr>
          <p:cNvPr id="110" name="Google Shape;110;p19"/>
          <p:cNvCxnSpPr>
            <a:stCxn id="107" idx="3"/>
            <a:endCxn id="109" idx="1"/>
          </p:cNvCxnSpPr>
          <p:nvPr/>
        </p:nvCxnSpPr>
        <p:spPr>
          <a:xfrm>
            <a:off x="6409625" y="3259975"/>
            <a:ext cx="305100" cy="0"/>
          </a:xfrm>
          <a:prstGeom prst="straightConnector1">
            <a:avLst/>
          </a:prstGeom>
          <a:noFill/>
          <a:ln w="9525" cap="flat" cmpd="sng">
            <a:solidFill>
              <a:srgbClr val="595959"/>
            </a:solidFill>
            <a:prstDash val="solid"/>
            <a:round/>
            <a:headEnd type="none" w="med" len="med"/>
            <a:tailEnd type="triangle" w="med" len="med"/>
          </a:ln>
        </p:spPr>
      </p:cxnSp>
      <p:sp>
        <p:nvSpPr>
          <p:cNvPr id="111" name="Google Shape;111;p19"/>
          <p:cNvSpPr/>
          <p:nvPr/>
        </p:nvSpPr>
        <p:spPr>
          <a:xfrm>
            <a:off x="4690325" y="4063100"/>
            <a:ext cx="1719300" cy="704400"/>
          </a:xfrm>
          <a:prstGeom prst="round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Benchmarking</a:t>
            </a:r>
            <a:endParaRPr/>
          </a:p>
        </p:txBody>
      </p:sp>
      <p:cxnSp>
        <p:nvCxnSpPr>
          <p:cNvPr id="112" name="Google Shape;112;p19"/>
          <p:cNvCxnSpPr>
            <a:stCxn id="107" idx="2"/>
            <a:endCxn id="111" idx="0"/>
          </p:cNvCxnSpPr>
          <p:nvPr/>
        </p:nvCxnSpPr>
        <p:spPr>
          <a:xfrm>
            <a:off x="5549975" y="3612175"/>
            <a:ext cx="0" cy="450900"/>
          </a:xfrm>
          <a:prstGeom prst="straightConnector1">
            <a:avLst/>
          </a:prstGeom>
          <a:noFill/>
          <a:ln w="9525" cap="flat" cmpd="sng">
            <a:solidFill>
              <a:srgbClr val="595959"/>
            </a:solidFill>
            <a:prstDash val="solid"/>
            <a:round/>
            <a:headEnd type="none" w="med" len="med"/>
            <a:tailEnd type="triangle" w="med" len="med"/>
          </a:ln>
        </p:spPr>
      </p:cxnSp>
      <p:cxnSp>
        <p:nvCxnSpPr>
          <p:cNvPr id="113" name="Google Shape;113;p19"/>
          <p:cNvCxnSpPr>
            <a:stCxn id="103" idx="2"/>
            <a:endCxn id="104" idx="0"/>
          </p:cNvCxnSpPr>
          <p:nvPr/>
        </p:nvCxnSpPr>
        <p:spPr>
          <a:xfrm>
            <a:off x="1453174" y="2001548"/>
            <a:ext cx="0" cy="906300"/>
          </a:xfrm>
          <a:prstGeom prst="straightConnector1">
            <a:avLst/>
          </a:prstGeom>
          <a:noFill/>
          <a:ln w="9525" cap="flat" cmpd="sng">
            <a:solidFill>
              <a:srgbClr val="595959"/>
            </a:solidFill>
            <a:prstDash val="solid"/>
            <a:round/>
            <a:headEnd type="none" w="med" len="med"/>
            <a:tailEnd type="triangle" w="med" len="med"/>
          </a:ln>
        </p:spPr>
      </p:cxnSp>
      <p:sp>
        <p:nvSpPr>
          <p:cNvPr id="114" name="Google Shape;114;p19"/>
          <p:cNvSpPr/>
          <p:nvPr/>
        </p:nvSpPr>
        <p:spPr>
          <a:xfrm>
            <a:off x="343000" y="2641500"/>
            <a:ext cx="8424300" cy="1236900"/>
          </a:xfrm>
          <a:prstGeom prst="rect">
            <a:avLst/>
          </a:prstGeom>
          <a:noFill/>
          <a:ln w="28575" cap="flat" cmpd="sng">
            <a:solidFill>
              <a:srgbClr val="66666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9"/>
          <p:cNvSpPr txBox="1"/>
          <p:nvPr/>
        </p:nvSpPr>
        <p:spPr>
          <a:xfrm>
            <a:off x="343000" y="2569875"/>
            <a:ext cx="1002900" cy="37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Realtime</a:t>
            </a:r>
            <a:endParaRPr/>
          </a:p>
        </p:txBody>
      </p:sp>
      <p:sp>
        <p:nvSpPr>
          <p:cNvPr id="116" name="Google Shape;116;p19"/>
          <p:cNvSpPr/>
          <p:nvPr/>
        </p:nvSpPr>
        <p:spPr>
          <a:xfrm>
            <a:off x="214050" y="2211675"/>
            <a:ext cx="8715900" cy="2769900"/>
          </a:xfrm>
          <a:prstGeom prst="rect">
            <a:avLst/>
          </a:prstGeom>
          <a:noFill/>
          <a:ln w="19050" cap="flat" cmpd="sng">
            <a:solidFill>
              <a:srgbClr val="595959"/>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9"/>
          <p:cNvSpPr txBox="1"/>
          <p:nvPr/>
        </p:nvSpPr>
        <p:spPr>
          <a:xfrm>
            <a:off x="214050" y="2161025"/>
            <a:ext cx="2750700" cy="3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Deliverable</a:t>
            </a:r>
            <a:endParaRPr/>
          </a:p>
        </p:txBody>
      </p:sp>
      <p:sp>
        <p:nvSpPr>
          <p:cNvPr id="118" name="Google Shape;118;p19"/>
          <p:cNvSpPr txBox="1"/>
          <p:nvPr/>
        </p:nvSpPr>
        <p:spPr>
          <a:xfrm>
            <a:off x="4036050" y="3978700"/>
            <a:ext cx="2750700" cy="3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Offline</a:t>
            </a:r>
            <a:endParaRPr/>
          </a:p>
        </p:txBody>
      </p:sp>
      <p:sp>
        <p:nvSpPr>
          <p:cNvPr id="119" name="Google Shape;11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System Structure and Project Deliverables</a:t>
            </a:r>
            <a:endParaRPr sz="3000"/>
          </a:p>
        </p:txBody>
      </p:sp>
      <p:sp>
        <p:nvSpPr>
          <p:cNvPr id="120" name="Google Shape;12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Noisy Images </a:t>
            </a:r>
            <a:endParaRPr/>
          </a:p>
        </p:txBody>
      </p:sp>
      <p:sp>
        <p:nvSpPr>
          <p:cNvPr id="133" name="Google Shape;133;p21"/>
          <p:cNvSpPr txBox="1">
            <a:spLocks noGrp="1"/>
          </p:cNvSpPr>
          <p:nvPr>
            <p:ph type="body" idx="1"/>
          </p:nvPr>
        </p:nvSpPr>
        <p:spPr>
          <a:xfrm>
            <a:off x="311700" y="1326350"/>
            <a:ext cx="8520600" cy="34164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~25% of the image from Analog camera is noisy (on a 4000 images dataset) </a:t>
            </a:r>
            <a:endParaRPr/>
          </a:p>
          <a:p>
            <a:pPr marL="457200" lvl="0" indent="-342900" algn="l" rtl="0">
              <a:spcBef>
                <a:spcPts val="0"/>
              </a:spcBef>
              <a:spcAft>
                <a:spcPts val="0"/>
              </a:spcAft>
              <a:buSzPts val="1800"/>
              <a:buChar char="●"/>
            </a:pPr>
            <a:r>
              <a:rPr lang="en"/>
              <a:t>Will break feature tracking</a:t>
            </a:r>
            <a:endParaRPr/>
          </a:p>
          <a:p>
            <a:pPr marL="457200" lvl="0" indent="-342900" algn="l" rtl="0">
              <a:spcBef>
                <a:spcPts val="0"/>
              </a:spcBef>
              <a:spcAft>
                <a:spcPts val="0"/>
              </a:spcAft>
              <a:buSzPts val="1800"/>
              <a:buChar char="●"/>
            </a:pPr>
            <a:r>
              <a:rPr lang="en"/>
              <a:t>Need rejection on highly noisy image and filtering on all other images</a:t>
            </a:r>
            <a:endParaRPr/>
          </a:p>
        </p:txBody>
      </p:sp>
      <p:pic>
        <p:nvPicPr>
          <p:cNvPr id="134" name="Google Shape;134;p21"/>
          <p:cNvPicPr preferRelativeResize="0"/>
          <p:nvPr/>
        </p:nvPicPr>
        <p:blipFill>
          <a:blip r:embed="rId3">
            <a:alphaModFix/>
          </a:blip>
          <a:stretch>
            <a:fillRect/>
          </a:stretch>
        </p:blipFill>
        <p:spPr>
          <a:xfrm rot="10800000">
            <a:off x="311700" y="2817200"/>
            <a:ext cx="2746100" cy="1830725"/>
          </a:xfrm>
          <a:prstGeom prst="rect">
            <a:avLst/>
          </a:prstGeom>
          <a:noFill/>
          <a:ln>
            <a:noFill/>
          </a:ln>
        </p:spPr>
      </p:pic>
      <p:pic>
        <p:nvPicPr>
          <p:cNvPr id="135" name="Google Shape;135;p21"/>
          <p:cNvPicPr preferRelativeResize="0"/>
          <p:nvPr/>
        </p:nvPicPr>
        <p:blipFill>
          <a:blip r:embed="rId4">
            <a:alphaModFix/>
          </a:blip>
          <a:stretch>
            <a:fillRect/>
          </a:stretch>
        </p:blipFill>
        <p:spPr>
          <a:xfrm rot="10800000">
            <a:off x="3308725" y="2817193"/>
            <a:ext cx="2746100" cy="1830727"/>
          </a:xfrm>
          <a:prstGeom prst="rect">
            <a:avLst/>
          </a:prstGeom>
          <a:noFill/>
          <a:ln>
            <a:noFill/>
          </a:ln>
        </p:spPr>
      </p:pic>
      <p:pic>
        <p:nvPicPr>
          <p:cNvPr id="136" name="Google Shape;136;p21"/>
          <p:cNvPicPr preferRelativeResize="0"/>
          <p:nvPr/>
        </p:nvPicPr>
        <p:blipFill>
          <a:blip r:embed="rId5">
            <a:alphaModFix/>
          </a:blip>
          <a:stretch>
            <a:fillRect/>
          </a:stretch>
        </p:blipFill>
        <p:spPr>
          <a:xfrm rot="10800000">
            <a:off x="6305750" y="2816525"/>
            <a:ext cx="2748125" cy="1832075"/>
          </a:xfrm>
          <a:prstGeom prst="rect">
            <a:avLst/>
          </a:prstGeom>
          <a:noFill/>
          <a:ln>
            <a:noFill/>
          </a:ln>
        </p:spPr>
      </p:pic>
      <p:sp>
        <p:nvSpPr>
          <p:cNvPr id="137" name="Google Shape;13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Typical Bad Features on Noisy Images</a:t>
            </a:r>
            <a:endParaRPr/>
          </a:p>
        </p:txBody>
      </p:sp>
      <p:sp>
        <p:nvSpPr>
          <p:cNvPr id="143" name="Google Shape;143;p22"/>
          <p:cNvSpPr txBox="1">
            <a:spLocks noGrp="1"/>
          </p:cNvSpPr>
          <p:nvPr>
            <p:ph type="body" idx="1"/>
          </p:nvPr>
        </p:nvSpPr>
        <p:spPr>
          <a:xfrm>
            <a:off x="311700" y="1152475"/>
            <a:ext cx="42030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Noise Induced</a:t>
            </a:r>
            <a:endParaRPr/>
          </a:p>
          <a:p>
            <a:pPr marL="457200" lvl="0" indent="-342900" algn="l" rtl="0">
              <a:spcBef>
                <a:spcPts val="0"/>
              </a:spcBef>
              <a:spcAft>
                <a:spcPts val="0"/>
              </a:spcAft>
              <a:buSzPts val="1800"/>
              <a:buAutoNum type="arabicPeriod"/>
            </a:pPr>
            <a:r>
              <a:rPr lang="en"/>
              <a:t>Exposure / Lights Induced</a:t>
            </a:r>
            <a:endParaRPr/>
          </a:p>
          <a:p>
            <a:pPr marL="457200" lvl="0" indent="-342900" algn="l" rtl="0">
              <a:spcBef>
                <a:spcPts val="0"/>
              </a:spcBef>
              <a:spcAft>
                <a:spcPts val="0"/>
              </a:spcAft>
              <a:buSzPts val="1800"/>
              <a:buAutoNum type="arabicPeriod"/>
            </a:pPr>
            <a:r>
              <a:rPr lang="en"/>
              <a:t>Aliasing Induced</a:t>
            </a:r>
            <a:endParaRPr/>
          </a:p>
        </p:txBody>
      </p:sp>
      <p:pic>
        <p:nvPicPr>
          <p:cNvPr id="144" name="Google Shape;144;p22"/>
          <p:cNvPicPr preferRelativeResize="0"/>
          <p:nvPr/>
        </p:nvPicPr>
        <p:blipFill rotWithShape="1">
          <a:blip r:embed="rId3">
            <a:alphaModFix/>
          </a:blip>
          <a:srcRect b="6959"/>
          <a:stretch/>
        </p:blipFill>
        <p:spPr>
          <a:xfrm>
            <a:off x="3830800" y="1524400"/>
            <a:ext cx="5141850" cy="3017125"/>
          </a:xfrm>
          <a:prstGeom prst="rect">
            <a:avLst/>
          </a:prstGeom>
          <a:noFill/>
          <a:ln>
            <a:noFill/>
          </a:ln>
        </p:spPr>
      </p:pic>
      <p:sp>
        <p:nvSpPr>
          <p:cNvPr id="145" name="Google Shape;145;p22"/>
          <p:cNvSpPr/>
          <p:nvPr/>
        </p:nvSpPr>
        <p:spPr>
          <a:xfrm>
            <a:off x="5475704" y="2623108"/>
            <a:ext cx="621000" cy="4032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2"/>
          <p:cNvSpPr/>
          <p:nvPr/>
        </p:nvSpPr>
        <p:spPr>
          <a:xfrm>
            <a:off x="5693809" y="2567004"/>
            <a:ext cx="620100" cy="5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0000"/>
                </a:solidFill>
              </a:rPr>
              <a:t>1</a:t>
            </a:r>
            <a:endParaRPr sz="1800">
              <a:solidFill>
                <a:srgbClr val="FF0000"/>
              </a:solidFill>
            </a:endParaRPr>
          </a:p>
        </p:txBody>
      </p:sp>
      <p:sp>
        <p:nvSpPr>
          <p:cNvPr id="147" name="Google Shape;147;p22"/>
          <p:cNvSpPr/>
          <p:nvPr/>
        </p:nvSpPr>
        <p:spPr>
          <a:xfrm>
            <a:off x="6679215" y="3028689"/>
            <a:ext cx="621000" cy="4032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2"/>
          <p:cNvSpPr/>
          <p:nvPr/>
        </p:nvSpPr>
        <p:spPr>
          <a:xfrm>
            <a:off x="6897319" y="2972584"/>
            <a:ext cx="620100" cy="5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0000"/>
                </a:solidFill>
              </a:rPr>
              <a:t>2</a:t>
            </a:r>
            <a:endParaRPr sz="1800">
              <a:solidFill>
                <a:srgbClr val="FF0000"/>
              </a:solidFill>
            </a:endParaRPr>
          </a:p>
        </p:txBody>
      </p:sp>
      <p:sp>
        <p:nvSpPr>
          <p:cNvPr id="149" name="Google Shape;149;p22"/>
          <p:cNvSpPr/>
          <p:nvPr/>
        </p:nvSpPr>
        <p:spPr>
          <a:xfrm>
            <a:off x="7816230" y="2057534"/>
            <a:ext cx="621000" cy="4032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2"/>
          <p:cNvSpPr/>
          <p:nvPr/>
        </p:nvSpPr>
        <p:spPr>
          <a:xfrm>
            <a:off x="8034334" y="2001429"/>
            <a:ext cx="620100" cy="51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0000"/>
                </a:solidFill>
              </a:rPr>
              <a:t>3</a:t>
            </a:r>
            <a:endParaRPr sz="1800">
              <a:solidFill>
                <a:srgbClr val="FF0000"/>
              </a:solidFill>
            </a:endParaRPr>
          </a:p>
        </p:txBody>
      </p:sp>
      <p:sp>
        <p:nvSpPr>
          <p:cNvPr id="151" name="Google Shape;15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Dealing with Noisy Images </a:t>
            </a:r>
            <a:endParaRPr/>
          </a:p>
        </p:txBody>
      </p:sp>
      <p:sp>
        <p:nvSpPr>
          <p:cNvPr id="157" name="Google Shape;157;p23"/>
          <p:cNvSpPr txBox="1">
            <a:spLocks noGrp="1"/>
          </p:cNvSpPr>
          <p:nvPr>
            <p:ph type="body" idx="1"/>
          </p:nvPr>
        </p:nvSpPr>
        <p:spPr>
          <a:xfrm>
            <a:off x="311700" y="1152475"/>
            <a:ext cx="4974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Image Reconstruction</a:t>
            </a:r>
            <a:endParaRPr sz="1200" b="1"/>
          </a:p>
          <a:p>
            <a:pPr marL="914400" lvl="1" indent="-317500" algn="l" rtl="0">
              <a:spcBef>
                <a:spcPts val="0"/>
              </a:spcBef>
              <a:spcAft>
                <a:spcPts val="0"/>
              </a:spcAft>
              <a:buSzPts val="1400"/>
              <a:buChar char="○"/>
            </a:pPr>
            <a:r>
              <a:rPr lang="en"/>
              <a:t>Apply Fourier Transform</a:t>
            </a:r>
            <a:endParaRPr/>
          </a:p>
          <a:p>
            <a:pPr marL="457200" lvl="0" indent="-342900" algn="l" rtl="0">
              <a:spcBef>
                <a:spcPts val="0"/>
              </a:spcBef>
              <a:spcAft>
                <a:spcPts val="0"/>
              </a:spcAft>
              <a:buSzPts val="1800"/>
              <a:buChar char="●"/>
            </a:pPr>
            <a:r>
              <a:rPr lang="en"/>
              <a:t>Noise Detection and Rejection</a:t>
            </a:r>
            <a:endParaRPr/>
          </a:p>
          <a:p>
            <a:pPr marL="914400" lvl="1" indent="-317500" algn="l" rtl="0">
              <a:spcBef>
                <a:spcPts val="0"/>
              </a:spcBef>
              <a:spcAft>
                <a:spcPts val="0"/>
              </a:spcAft>
              <a:buSzPts val="1400"/>
              <a:buChar char="○"/>
            </a:pPr>
            <a:r>
              <a:rPr lang="en"/>
              <a:t>Segment image horizontally</a:t>
            </a:r>
            <a:endParaRPr/>
          </a:p>
          <a:p>
            <a:pPr marL="914400" lvl="1" indent="-317500" algn="l" rtl="0">
              <a:spcBef>
                <a:spcPts val="0"/>
              </a:spcBef>
              <a:spcAft>
                <a:spcPts val="0"/>
              </a:spcAft>
              <a:buSzPts val="1400"/>
              <a:buChar char="○"/>
            </a:pPr>
            <a:r>
              <a:rPr lang="en"/>
              <a:t>Variance Estimation with vertical Gaussian kernel ([[2], [-4], [2]])</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Methods tried but poor performed</a:t>
            </a:r>
            <a:endParaRPr/>
          </a:p>
          <a:p>
            <a:pPr marL="914400" lvl="1" indent="-317500" algn="l" rtl="0">
              <a:spcBef>
                <a:spcPts val="0"/>
              </a:spcBef>
              <a:spcAft>
                <a:spcPts val="0"/>
              </a:spcAft>
              <a:buSzPts val="1400"/>
              <a:buChar char="○"/>
            </a:pPr>
            <a:r>
              <a:rPr lang="en"/>
              <a:t>Erosion</a:t>
            </a:r>
            <a:endParaRPr/>
          </a:p>
          <a:p>
            <a:pPr marL="914400" lvl="1" indent="-317500" algn="l" rtl="0">
              <a:spcBef>
                <a:spcPts val="0"/>
              </a:spcBef>
              <a:spcAft>
                <a:spcPts val="0"/>
              </a:spcAft>
              <a:buSzPts val="1400"/>
              <a:buChar char="○"/>
            </a:pPr>
            <a:r>
              <a:rPr lang="en"/>
              <a:t>SVM with different kernels (MSE, Entropy)</a:t>
            </a:r>
            <a:endParaRPr/>
          </a:p>
          <a:p>
            <a:pPr marL="914400" lvl="1" indent="-317500" algn="l" rtl="0">
              <a:spcBef>
                <a:spcPts val="0"/>
              </a:spcBef>
              <a:spcAft>
                <a:spcPts val="0"/>
              </a:spcAft>
              <a:buSzPts val="1400"/>
              <a:buChar char="○"/>
            </a:pPr>
            <a:r>
              <a:rPr lang="en"/>
              <a:t>Deep Learning Image classifier</a:t>
            </a:r>
            <a:endParaRPr/>
          </a:p>
          <a:p>
            <a:pPr marL="0" lvl="0" indent="0" algn="l" rtl="0">
              <a:spcBef>
                <a:spcPts val="1600"/>
              </a:spcBef>
              <a:spcAft>
                <a:spcPts val="1600"/>
              </a:spcAft>
              <a:buNone/>
            </a:pPr>
            <a:endParaRPr/>
          </a:p>
        </p:txBody>
      </p:sp>
      <p:sp>
        <p:nvSpPr>
          <p:cNvPr id="158" name="Google Shape;158;p23"/>
          <p:cNvSpPr txBox="1"/>
          <p:nvPr/>
        </p:nvSpPr>
        <p:spPr>
          <a:xfrm>
            <a:off x="923500" y="4703625"/>
            <a:ext cx="3311400" cy="42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Noise is appearing with little pattern!</a:t>
            </a:r>
            <a:endParaRPr/>
          </a:p>
        </p:txBody>
      </p:sp>
      <p:pic>
        <p:nvPicPr>
          <p:cNvPr id="159" name="Google Shape;159;p23"/>
          <p:cNvPicPr preferRelativeResize="0"/>
          <p:nvPr/>
        </p:nvPicPr>
        <p:blipFill>
          <a:blip r:embed="rId3">
            <a:alphaModFix/>
          </a:blip>
          <a:stretch>
            <a:fillRect/>
          </a:stretch>
        </p:blipFill>
        <p:spPr>
          <a:xfrm rot="10800000">
            <a:off x="5950324" y="2902551"/>
            <a:ext cx="3158651" cy="2105774"/>
          </a:xfrm>
          <a:prstGeom prst="rect">
            <a:avLst/>
          </a:prstGeom>
          <a:noFill/>
          <a:ln>
            <a:noFill/>
          </a:ln>
        </p:spPr>
      </p:pic>
      <p:pic>
        <p:nvPicPr>
          <p:cNvPr id="160" name="Google Shape;160;p23"/>
          <p:cNvPicPr preferRelativeResize="0"/>
          <p:nvPr/>
        </p:nvPicPr>
        <p:blipFill>
          <a:blip r:embed="rId4">
            <a:alphaModFix/>
          </a:blip>
          <a:stretch>
            <a:fillRect/>
          </a:stretch>
        </p:blipFill>
        <p:spPr>
          <a:xfrm rot="10800000">
            <a:off x="5990400" y="540675"/>
            <a:ext cx="3153600" cy="2102400"/>
          </a:xfrm>
          <a:prstGeom prst="rect">
            <a:avLst/>
          </a:prstGeom>
          <a:noFill/>
          <a:ln>
            <a:noFill/>
          </a:ln>
        </p:spPr>
      </p:pic>
      <p:sp>
        <p:nvSpPr>
          <p:cNvPr id="161" name="Google Shape;161;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2013</Words>
  <Application>Microsoft Macintosh PowerPoint</Application>
  <PresentationFormat>On-screen Show (16:9)</PresentationFormat>
  <Paragraphs>316</Paragraphs>
  <Slides>38</Slides>
  <Notes>38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Roboto</vt:lpstr>
      <vt:lpstr>Arial</vt:lpstr>
      <vt:lpstr>Simple Light</vt:lpstr>
      <vt:lpstr>Monocular Visual Odometry on Blimp Platform </vt:lpstr>
      <vt:lpstr>Real-life Problems and Motivations</vt:lpstr>
      <vt:lpstr>Real-life Problems and Motivations Cont’d</vt:lpstr>
      <vt:lpstr>Goal</vt:lpstr>
      <vt:lpstr>Project Deliverables</vt:lpstr>
      <vt:lpstr>System Structure and Project Deliverables</vt:lpstr>
      <vt:lpstr>Noisy Images </vt:lpstr>
      <vt:lpstr>Typical Bad Features on Noisy Images</vt:lpstr>
      <vt:lpstr>Dealing with Noisy Images </vt:lpstr>
      <vt:lpstr>Noisy Images - Image Rejection</vt:lpstr>
      <vt:lpstr>Noisy Images - Image Reconstruction</vt:lpstr>
      <vt:lpstr>Fisheye Camera Calibration - Why</vt:lpstr>
      <vt:lpstr>Fisheye Camera Calibration</vt:lpstr>
      <vt:lpstr>Fisheye Camera Calibration</vt:lpstr>
      <vt:lpstr>Visual Odometries</vt:lpstr>
      <vt:lpstr>Sparse vs Dense </vt:lpstr>
      <vt:lpstr>Indirect vs Direct </vt:lpstr>
      <vt:lpstr>Recap: Typical Bad Features on Noisy Images</vt:lpstr>
      <vt:lpstr>Feature-Based VO’s Challenges</vt:lpstr>
      <vt:lpstr>DSO - Direct Sparse Odometry[1]</vt:lpstr>
      <vt:lpstr>DSO - Direct Sparse Odometry</vt:lpstr>
      <vt:lpstr>Huge Rotation - Huge Problem</vt:lpstr>
      <vt:lpstr>Original Method</vt:lpstr>
      <vt:lpstr>Solution</vt:lpstr>
      <vt:lpstr>Rotation Informed Tracking</vt:lpstr>
      <vt:lpstr>Visualization</vt:lpstr>
      <vt:lpstr>Trajectory Alignment </vt:lpstr>
      <vt:lpstr>Trajectory Alignment</vt:lpstr>
      <vt:lpstr>Visualization </vt:lpstr>
      <vt:lpstr>Benchmarking</vt:lpstr>
      <vt:lpstr>Benchmarking </vt:lpstr>
      <vt:lpstr>Benchmarking </vt:lpstr>
      <vt:lpstr>Benchmarking </vt:lpstr>
      <vt:lpstr>Lesson Learned</vt:lpstr>
      <vt:lpstr>Possible Future Work</vt:lpstr>
      <vt:lpstr>Appendix: Failures of ORB, SVO, Vanilla VO</vt:lpstr>
      <vt:lpstr>Appendix: Failures of ORB, SVO, Vanilla VO</vt:lpstr>
      <vt:lpstr>Appendix: Failures of ORB, SVO, Vanilla VO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Monocular Visual Odometry on Blimp Platform </dc:title>
  <cp:lastModifiedBy>Xu, Ruoyang</cp:lastModifiedBy>
  <cp:revision>1</cp:revision>
  <dcterms:modified xsi:type="dcterms:W3CDTF">2020-04-28T23:15:13Z</dcterms:modified>
</cp:coreProperties>
</file>